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87" r:id="rId5"/>
    <p:sldId id="262" r:id="rId6"/>
    <p:sldId id="273" r:id="rId7"/>
    <p:sldId id="263" r:id="rId8"/>
    <p:sldId id="264" r:id="rId9"/>
    <p:sldId id="278" r:id="rId10"/>
    <p:sldId id="279" r:id="rId11"/>
    <p:sldId id="288" r:id="rId12"/>
    <p:sldId id="282" r:id="rId13"/>
    <p:sldId id="267" r:id="rId14"/>
    <p:sldId id="266" r:id="rId15"/>
    <p:sldId id="272" r:id="rId16"/>
    <p:sldId id="270" r:id="rId17"/>
    <p:sldId id="271" r:id="rId18"/>
    <p:sldId id="289" r:id="rId19"/>
    <p:sldId id="281" r:id="rId20"/>
    <p:sldId id="290" r:id="rId21"/>
    <p:sldId id="291" r:id="rId22"/>
    <p:sldId id="285" r:id="rId23"/>
    <p:sldId id="261" r:id="rId24"/>
    <p:sldId id="286" r:id="rId25"/>
    <p:sldId id="26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B8D"/>
    <a:srgbClr val="FF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4628" autoAdjust="0"/>
  </p:normalViewPr>
  <p:slideViewPr>
    <p:cSldViewPr>
      <p:cViewPr>
        <p:scale>
          <a:sx n="90" d="100"/>
          <a:sy n="90" d="100"/>
        </p:scale>
        <p:origin x="-570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E50F-1CBF-43CD-A6E7-33C925998AD6}" type="datetimeFigureOut">
              <a:rPr lang="ru-RU" smtClean="0"/>
              <a:pPr/>
              <a:t>18.12.2013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AE91F-71B9-41BA-8EFA-98F901C426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75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AE91F-71B9-41BA-8EFA-98F901C426D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70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7666-9851-4CF5-B364-A69630190726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23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D1A1-A029-40A5-9C63-C8054D3A8B90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8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FFC8-DD0F-4F65-BE99-A00717C6CDA7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96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53CF-B398-426D-B6C0-66E34F2179BA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1F7D-2171-47CF-9218-5B172679B557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0641-59EB-42F2-95D3-9151AF00CBE3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466D-4BE0-4A89-8693-12F1DF2FFCF6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8B0E-BC52-4BA7-9B14-11F183A50DFD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F4F9-50DF-4550-A9B5-3B8E8B5C786E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BE17-8FF6-4960-A6E9-5DBDFBCB4104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54B3-4955-428D-93DF-DFC2FA41FB45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E6D5-8D62-4372-B92A-AA3260A3D7D8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463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D5D7-5F35-411E-8CC8-85E742F135C6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F28B5-A4FE-41A5-8CE9-2ABBB8E4212D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C720-BE05-4F3A-8C0A-28DF268D17FF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A16E-9D71-434E-976F-80A7A4E83993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3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03DE-A1E3-41AE-9EF8-C19DC3B909B7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698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0569-860A-40C8-BE77-51437758667A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60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FD59-791A-45DE-BAA8-00DF153DFD3C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398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B678-CD7C-441A-ABF6-434CBF36E856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69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473F-E55D-4B89-8791-CC2BEEFE8871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12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7A0A-0E15-4E02-A5E1-1BDAE4FBD1C2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74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531ED-2489-48B9-A66A-8A1CDDE78573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0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D858BE6-C079-4917-9E07-E915FADA68B1}" type="datetime1">
              <a:rPr lang="ru-RU" smtClean="0"/>
              <a:pPr/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300019C-20F8-4BB0-953A-49B75080FF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9"/>
            <a:ext cx="7992888" cy="273630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ПОДЛЕДНЫЕ </a:t>
            </a:r>
            <a:r>
              <a:rPr lang="ru-RU" sz="3200" dirty="0"/>
              <a:t>МИКРОБНЫЕ СООБЩЕСТВА: ДИНАМИКА РАЗВИТИЯ, БИОРАЗНООБРАЗИЕ И СТРУКТУРА (ЮЖНЫЙ БАЙКАЛ)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36674" y="344269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М. В. </a:t>
            </a:r>
            <a:r>
              <a:rPr lang="ru-RU" dirty="0" err="1"/>
              <a:t>Башенхаева</a:t>
            </a:r>
            <a:r>
              <a:rPr lang="ru-RU" dirty="0"/>
              <a:t>, Ю. Р. Захарова, Д. П. Петрова, Ю. П. </a:t>
            </a:r>
            <a:r>
              <a:rPr lang="ru-RU" dirty="0" err="1"/>
              <a:t>Галачьянц</a:t>
            </a:r>
            <a:r>
              <a:rPr lang="ru-RU" dirty="0"/>
              <a:t>, И. В. </a:t>
            </a:r>
            <a:r>
              <a:rPr lang="ru-RU" dirty="0" err="1"/>
              <a:t>Ханаев</a:t>
            </a:r>
            <a:r>
              <a:rPr lang="ru-RU" dirty="0"/>
              <a:t>, Е. В. </a:t>
            </a:r>
            <a:r>
              <a:rPr lang="ru-RU" dirty="0" err="1"/>
              <a:t>Лихошвай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5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984132"/>
            <a:ext cx="87512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Межгодовые </a:t>
            </a:r>
            <a:r>
              <a:rPr lang="ru-RU" sz="1400" b="1" dirty="0"/>
              <a:t>и сезонные изменения биомассы микроводорослей, </a:t>
            </a:r>
            <a:r>
              <a:rPr lang="ru-RU" sz="1400" b="1" dirty="0" err="1"/>
              <a:t>динофлагеллят</a:t>
            </a:r>
            <a:r>
              <a:rPr lang="ru-RU" sz="1400" b="1" dirty="0"/>
              <a:t> подледных </a:t>
            </a:r>
            <a:r>
              <a:rPr lang="ru-RU" sz="1400" b="1" dirty="0" smtClean="0"/>
              <a:t>сообществ в % (</a:t>
            </a:r>
            <a:r>
              <a:rPr lang="en-US" sz="1400" b="1" dirty="0" smtClean="0"/>
              <a:t>I)</a:t>
            </a:r>
            <a:r>
              <a:rPr lang="ru-RU" sz="1400" b="1" dirty="0" smtClean="0"/>
              <a:t>, в г/м</a:t>
            </a:r>
            <a:r>
              <a:rPr lang="ru-RU" sz="1400" b="1" baseline="30000" dirty="0" smtClean="0"/>
              <a:t>3</a:t>
            </a:r>
            <a:r>
              <a:rPr lang="ru-RU" sz="1400" b="1" dirty="0" smtClean="0"/>
              <a:t> </a:t>
            </a:r>
            <a:r>
              <a:rPr lang="ru-RU" sz="1400" b="1" dirty="0"/>
              <a:t>и </a:t>
            </a:r>
            <a:r>
              <a:rPr lang="ru-RU" sz="1400" b="1" dirty="0" smtClean="0"/>
              <a:t>ОЧМ (</a:t>
            </a:r>
            <a:r>
              <a:rPr lang="en-US" sz="1400" b="1" dirty="0" smtClean="0"/>
              <a:t>II)</a:t>
            </a:r>
            <a:r>
              <a:rPr lang="ru-RU" sz="1400" b="1" dirty="0" smtClean="0"/>
              <a:t>: </a:t>
            </a:r>
            <a:r>
              <a:rPr lang="ru-RU" sz="1400" b="1" dirty="0"/>
              <a:t>литоральная зона (50 м от берега) (</a:t>
            </a:r>
            <a:r>
              <a:rPr lang="en-US" sz="1400" b="1" dirty="0"/>
              <a:t>A</a:t>
            </a:r>
            <a:r>
              <a:rPr lang="ru-RU" sz="1400" b="1" dirty="0"/>
              <a:t>), </a:t>
            </a:r>
            <a:r>
              <a:rPr lang="ru-RU" sz="1400" b="1" dirty="0" err="1"/>
              <a:t>присклоновая</a:t>
            </a:r>
            <a:r>
              <a:rPr lang="ru-RU" sz="1400" b="1" dirty="0"/>
              <a:t> зона (200 м от берега) (</a:t>
            </a:r>
            <a:r>
              <a:rPr lang="en-US" sz="1400" b="1" dirty="0"/>
              <a:t>B</a:t>
            </a:r>
            <a:r>
              <a:rPr lang="ru-RU" sz="1400" b="1" dirty="0"/>
              <a:t>), </a:t>
            </a:r>
            <a:r>
              <a:rPr lang="ru-RU" sz="1400" b="1" dirty="0" smtClean="0"/>
              <a:t>глубоководная </a:t>
            </a:r>
            <a:r>
              <a:rPr lang="ru-RU" sz="1400" b="1" dirty="0"/>
              <a:t>зона (1 км от берега) (</a:t>
            </a:r>
            <a:r>
              <a:rPr lang="en-US" sz="1400" b="1" dirty="0"/>
              <a:t>C</a:t>
            </a:r>
            <a:r>
              <a:rPr lang="ru-RU" sz="1400" b="1" dirty="0" smtClean="0"/>
              <a:t>).</a:t>
            </a:r>
            <a:endParaRPr lang="ru-RU" sz="1400" b="1" dirty="0"/>
          </a:p>
        </p:txBody>
      </p:sp>
      <p:pic>
        <p:nvPicPr>
          <p:cNvPr id="1026" name="Picture 2" descr="D:\ДОКУМЕНТЫ\СТАТЬЯ\картинки\Биомасса+%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3"/>
            <a:ext cx="8823220" cy="59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3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16632"/>
            <a:ext cx="4032448" cy="6839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Бактерии подледного сообщества</a:t>
            </a:r>
            <a:endParaRPr lang="ru-RU" sz="2400" dirty="0"/>
          </a:p>
        </p:txBody>
      </p:sp>
      <p:pic>
        <p:nvPicPr>
          <p:cNvPr id="1027" name="Picture 3" descr="D:\ДОКУМЕНТЫ\ПОДЛЕДНЫЕ ПРОБЫ\бактерии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1709" r="1418" b="1071"/>
          <a:stretch/>
        </p:blipFill>
        <p:spPr bwMode="auto">
          <a:xfrm>
            <a:off x="4401" y="0"/>
            <a:ext cx="4999647" cy="68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980728"/>
            <a:ext cx="4067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ОЧБ</a:t>
            </a:r>
            <a:r>
              <a:rPr lang="en-US" dirty="0" smtClean="0"/>
              <a:t> </a:t>
            </a:r>
            <a:r>
              <a:rPr lang="ru-RU" dirty="0" smtClean="0"/>
              <a:t>в подледных сообществах варьировала </a:t>
            </a:r>
          </a:p>
          <a:p>
            <a:r>
              <a:rPr lang="ru-RU" dirty="0" smtClean="0"/>
              <a:t>от </a:t>
            </a:r>
            <a:r>
              <a:rPr lang="ru-RU" sz="2400" u="sng" dirty="0" smtClean="0">
                <a:solidFill>
                  <a:srgbClr val="FF0000"/>
                </a:solidFill>
              </a:rPr>
              <a:t>0,5×10</a:t>
            </a:r>
            <a:r>
              <a:rPr lang="ru-RU" sz="2400" u="sng" baseline="30000" dirty="0" smtClean="0">
                <a:solidFill>
                  <a:srgbClr val="FF0000"/>
                </a:solidFill>
              </a:rPr>
              <a:t>6</a:t>
            </a:r>
            <a:r>
              <a:rPr lang="ru-RU" dirty="0" smtClean="0"/>
              <a:t> до </a:t>
            </a:r>
            <a:r>
              <a:rPr lang="ru-RU" sz="2400" u="sng" dirty="0" smtClean="0">
                <a:solidFill>
                  <a:srgbClr val="FF0000"/>
                </a:solidFill>
              </a:rPr>
              <a:t>71×10</a:t>
            </a:r>
            <a:r>
              <a:rPr lang="ru-RU" sz="2400" u="sng" baseline="30000" dirty="0" smtClean="0">
                <a:solidFill>
                  <a:srgbClr val="FF0000"/>
                </a:solidFill>
              </a:rPr>
              <a:t>6</a:t>
            </a:r>
            <a:r>
              <a:rPr lang="ru-RU" dirty="0" smtClean="0"/>
              <a:t> </a:t>
            </a:r>
            <a:r>
              <a:rPr lang="ru-RU" dirty="0" err="1" smtClean="0"/>
              <a:t>кл</a:t>
            </a:r>
            <a:r>
              <a:rPr lang="ru-RU" dirty="0"/>
              <a:t>./мл.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Бактерии </a:t>
            </a:r>
            <a:r>
              <a:rPr lang="ru-RU" dirty="0"/>
              <a:t>встречались в свободноживущей форме, в качестве бактериальной пленки, а также ассоциированными с микроводорослями.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3933056"/>
            <a:ext cx="39604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А – колонизация клетки </a:t>
            </a:r>
            <a:r>
              <a:rPr lang="es-ES" sz="1600" i="1" dirty="0" smtClean="0"/>
              <a:t>A</a:t>
            </a:r>
            <a:r>
              <a:rPr lang="ru-RU" sz="1600" i="1" dirty="0"/>
              <a:t>.</a:t>
            </a:r>
            <a:r>
              <a:rPr lang="es-ES" sz="1600" i="1" dirty="0"/>
              <a:t> </a:t>
            </a:r>
            <a:r>
              <a:rPr lang="es-ES" sz="1600" i="1" dirty="0" smtClean="0"/>
              <a:t>islandica</a:t>
            </a:r>
            <a:r>
              <a:rPr lang="ru-RU" sz="1600" i="1" dirty="0" smtClean="0"/>
              <a:t> </a:t>
            </a:r>
            <a:r>
              <a:rPr lang="ru-RU" sz="1600" dirty="0" smtClean="0"/>
              <a:t>(24.04.2010); </a:t>
            </a:r>
          </a:p>
          <a:p>
            <a:r>
              <a:rPr lang="ru-RU" sz="1600" dirty="0" smtClean="0"/>
              <a:t>Б – колонизация </a:t>
            </a:r>
            <a:r>
              <a:rPr lang="ru-RU" sz="1600" dirty="0"/>
              <a:t>клетки </a:t>
            </a:r>
            <a:r>
              <a:rPr lang="es-ES" sz="1600" i="1" dirty="0"/>
              <a:t>A</a:t>
            </a:r>
            <a:r>
              <a:rPr lang="ru-RU" sz="1600" i="1" dirty="0"/>
              <a:t>.</a:t>
            </a:r>
            <a:r>
              <a:rPr lang="es-ES" sz="1600" i="1" dirty="0"/>
              <a:t> islandica</a:t>
            </a:r>
            <a:r>
              <a:rPr lang="ru-RU" sz="1600" i="1" dirty="0"/>
              <a:t> </a:t>
            </a:r>
            <a:r>
              <a:rPr lang="ru-RU" sz="1600" dirty="0" smtClean="0"/>
              <a:t>(18.03.2011); </a:t>
            </a:r>
          </a:p>
          <a:p>
            <a:r>
              <a:rPr lang="ru-RU" sz="1600" dirty="0" smtClean="0"/>
              <a:t>В – колонизация клетки </a:t>
            </a:r>
            <a:r>
              <a:rPr lang="es-ES" sz="1600" i="1" dirty="0" smtClean="0"/>
              <a:t>S</a:t>
            </a:r>
            <a:r>
              <a:rPr lang="ru-RU" sz="1600" i="1" dirty="0"/>
              <a:t>.</a:t>
            </a:r>
            <a:r>
              <a:rPr lang="ru-RU" sz="1600" dirty="0"/>
              <a:t> </a:t>
            </a:r>
            <a:r>
              <a:rPr lang="es-ES" sz="1600" i="1" dirty="0" smtClean="0"/>
              <a:t>acus</a:t>
            </a:r>
            <a:r>
              <a:rPr lang="ru-RU" sz="1600" dirty="0" smtClean="0"/>
              <a:t>; </a:t>
            </a:r>
          </a:p>
          <a:p>
            <a:r>
              <a:rPr lang="ru-RU" sz="1600" dirty="0" smtClean="0"/>
              <a:t>Г – колонизация клетки </a:t>
            </a:r>
            <a:r>
              <a:rPr lang="es-ES" sz="1600" i="1" dirty="0" smtClean="0"/>
              <a:t>D</a:t>
            </a:r>
            <a:r>
              <a:rPr lang="ru-RU" sz="1600" i="1" dirty="0"/>
              <a:t>.</a:t>
            </a:r>
            <a:r>
              <a:rPr lang="es-ES" sz="1600" i="1" dirty="0"/>
              <a:t> cilindricum</a:t>
            </a:r>
            <a:r>
              <a:rPr lang="ru-RU" sz="1600" dirty="0"/>
              <a:t> </a:t>
            </a:r>
            <a:r>
              <a:rPr lang="ru-RU" sz="1600" dirty="0" smtClean="0"/>
              <a:t>;</a:t>
            </a:r>
          </a:p>
          <a:p>
            <a:r>
              <a:rPr lang="ru-RU" sz="1600" dirty="0" smtClean="0"/>
              <a:t>Д – клетки </a:t>
            </a:r>
            <a:r>
              <a:rPr lang="en-US" sz="1600" i="1" dirty="0" smtClean="0"/>
              <a:t>G</a:t>
            </a:r>
            <a:r>
              <a:rPr lang="ru-RU" sz="1600" i="1" dirty="0"/>
              <a:t>. </a:t>
            </a:r>
            <a:r>
              <a:rPr lang="en-US" sz="1600" i="1" dirty="0" err="1"/>
              <a:t>baicalense</a:t>
            </a:r>
            <a:r>
              <a:rPr lang="ru-RU" sz="1600" dirty="0"/>
              <a:t> не </a:t>
            </a:r>
            <a:r>
              <a:rPr lang="ru-RU" sz="1600" dirty="0" smtClean="0"/>
              <a:t>колонизированы;</a:t>
            </a:r>
          </a:p>
          <a:p>
            <a:r>
              <a:rPr lang="ru-RU" sz="1600" dirty="0" smtClean="0"/>
              <a:t>Е – свободноживущие бактерии; </a:t>
            </a:r>
            <a:r>
              <a:rPr lang="ru-RU" sz="1600" dirty="0"/>
              <a:t>стрелками указана локализация </a:t>
            </a:r>
            <a:r>
              <a:rPr lang="ru-RU" sz="1600" dirty="0" smtClean="0"/>
              <a:t>бактерий. </a:t>
            </a:r>
            <a:r>
              <a:rPr lang="ru-RU" sz="1600" dirty="0"/>
              <a:t>Масштаб: </a:t>
            </a:r>
            <a:r>
              <a:rPr lang="ru-RU" sz="1600" dirty="0" smtClean="0"/>
              <a:t>2 мкм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83994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tx1"/>
                </a:solidFill>
              </a:rPr>
              <a:t>Метагеномный</a:t>
            </a:r>
            <a:r>
              <a:rPr lang="ru-RU" sz="2400" dirty="0" smtClean="0">
                <a:solidFill>
                  <a:schemeClr val="tx1"/>
                </a:solidFill>
              </a:rPr>
              <a:t> анализ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346575"/>
              </p:ext>
            </p:extLst>
          </p:nvPr>
        </p:nvGraphicFramePr>
        <p:xfrm>
          <a:off x="457200" y="1484782"/>
          <a:ext cx="7620000" cy="3344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7008"/>
                <a:gridCol w="1632992"/>
              </a:tblGrid>
              <a:tr h="648074">
                <a:tc>
                  <a:txBody>
                    <a:bodyPr/>
                    <a:lstStyle/>
                    <a:p>
                      <a:r>
                        <a:rPr lang="ru-RU" dirty="0" smtClean="0"/>
                        <a:t>Характеристика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Полученные</a:t>
                      </a:r>
                      <a:r>
                        <a:rPr lang="ru-RU" baseline="0" dirty="0" smtClean="0"/>
                        <a:t> данные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77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Общее число последовательностей, относящихся</a:t>
                      </a:r>
                      <a:r>
                        <a:rPr lang="ru-RU" baseline="0" dirty="0" smtClean="0"/>
                        <a:t> к домену </a:t>
                      </a:r>
                      <a:r>
                        <a:rPr lang="en-US" i="1" baseline="0" dirty="0" smtClean="0"/>
                        <a:t>Bacteria</a:t>
                      </a:r>
                      <a:endParaRPr lang="ru-RU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45809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670">
                <a:tc>
                  <a:txBody>
                    <a:bodyPr/>
                    <a:lstStyle/>
                    <a:p>
                      <a:r>
                        <a:rPr lang="ru-RU" dirty="0" smtClean="0"/>
                        <a:t>Число последовательностей после обработки (выравнивание,</a:t>
                      </a:r>
                      <a:r>
                        <a:rPr lang="ru-RU" baseline="0" dirty="0" smtClean="0"/>
                        <a:t> пре-кластеризация, удаление химерных последовательностей)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39970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77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Средняя длина чтения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п.н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77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OTUs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генетической дистанцией 0,03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6831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828010"/>
          </a:xfrm>
        </p:spPr>
        <p:txBody>
          <a:bodyPr>
            <a:noAutofit/>
          </a:bodyPr>
          <a:lstStyle/>
          <a:p>
            <a:r>
              <a:rPr lang="ru-RU" sz="2000" dirty="0"/>
              <a:t>Число последовательностей, видовое богатство и индексы видового разнообразия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557990"/>
              </p:ext>
            </p:extLst>
          </p:nvPr>
        </p:nvGraphicFramePr>
        <p:xfrm>
          <a:off x="179513" y="1412776"/>
          <a:ext cx="8424935" cy="4811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1"/>
                <a:gridCol w="1296144"/>
                <a:gridCol w="1368153"/>
                <a:gridCol w="1584176"/>
                <a:gridCol w="1584176"/>
                <a:gridCol w="1584175"/>
              </a:tblGrid>
              <a:tr h="2233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ru-RU" sz="12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образца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Количество последовательностей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Генетическая дистанция для </a:t>
                      </a:r>
                      <a:r>
                        <a:rPr lang="en-US" sz="1200" b="1" dirty="0" smtClean="0">
                          <a:effectLst/>
                        </a:rPr>
                        <a:t>OTU </a:t>
                      </a:r>
                      <a:r>
                        <a:rPr lang="en-US" sz="1200" b="1" dirty="0">
                          <a:effectLst/>
                        </a:rPr>
                        <a:t>- 0,03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3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</a:rPr>
                        <a:t>Количество </a:t>
                      </a:r>
                      <a:r>
                        <a:rPr lang="ru-RU" sz="1200" b="1" dirty="0" err="1" smtClean="0">
                          <a:solidFill>
                            <a:schemeClr val="bg1"/>
                          </a:solidFill>
                          <a:effectLst/>
                        </a:rPr>
                        <a:t>OTUs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ACE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</a:rPr>
                        <a:t>Chao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Обратный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индекс Симпсона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36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Литораль (03/03/11)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5253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1176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4453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283</a:t>
                      </a: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r>
                        <a:rPr lang="en-US" sz="1200" dirty="0" smtClean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Присклон</a:t>
                      </a:r>
                      <a:r>
                        <a:rPr lang="ru-RU" sz="1200" dirty="0" smtClean="0">
                          <a:effectLst/>
                        </a:rPr>
                        <a:t> (03/03/11)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11301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2611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10600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6477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12</a:t>
                      </a: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09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Пелагиаль (03/03/11)</a:t>
                      </a:r>
                      <a:endParaRPr lang="ru-RU" sz="12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6295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1497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606</a:t>
                      </a:r>
                      <a:r>
                        <a:rPr lang="en-US" sz="12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3707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r>
                        <a:rPr lang="en-US" sz="1200" dirty="0" smtClean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Литораль (18/03/11)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5042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6519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384</a:t>
                      </a:r>
                      <a:r>
                        <a:rPr lang="en-US" sz="1200" dirty="0" smtClean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Присклон</a:t>
                      </a:r>
                      <a:r>
                        <a:rPr lang="ru-RU" sz="1200" dirty="0" smtClean="0">
                          <a:effectLst/>
                        </a:rPr>
                        <a:t> (18/03/11)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3154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766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305</a:t>
                      </a:r>
                      <a:r>
                        <a:rPr lang="en-US" sz="1200" dirty="0" smtClean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1978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r>
                        <a:rPr lang="en-US" sz="12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Пелагиаль (18/03/11)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2481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466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1466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94</a:t>
                      </a: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Литораль (01/04/11)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1488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264</a:t>
                      </a:r>
                      <a:r>
                        <a:rPr lang="en-US" sz="12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135</a:t>
                      </a:r>
                      <a:r>
                        <a:rPr lang="en-US" sz="12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r>
                        <a:rPr lang="en-US" sz="12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Присклон</a:t>
                      </a:r>
                      <a:r>
                        <a:rPr lang="ru-RU" sz="1200" dirty="0" smtClean="0">
                          <a:effectLst/>
                        </a:rPr>
                        <a:t> (01/04/11)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548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2255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1320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0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Пелагиаль (01/04/11)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3450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732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2552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1670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7236296" y="2176377"/>
            <a:ext cx="1224136" cy="10801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9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507288" cy="61198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Таксономический состав бактерий в подледном сообществе южного Байкала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597387"/>
              </p:ext>
            </p:extLst>
          </p:nvPr>
        </p:nvGraphicFramePr>
        <p:xfrm>
          <a:off x="395536" y="2204864"/>
          <a:ext cx="7620000" cy="3332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0904"/>
                <a:gridCol w="2569096"/>
              </a:tblGrid>
              <a:tr h="495476">
                <a:tc>
                  <a:txBody>
                    <a:bodyPr/>
                    <a:lstStyle/>
                    <a:p>
                      <a:r>
                        <a:rPr lang="ru-RU" dirty="0" smtClean="0"/>
                        <a:t>Род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Филум (класс)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76">
                <a:tc>
                  <a:txBody>
                    <a:bodyPr/>
                    <a:lstStyle/>
                    <a:p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Pseudomonas</a:t>
                      </a:r>
                      <a:r>
                        <a:rPr lang="ru-RU" sz="160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60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Methylobacter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Psychromonas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γ-Proteobacteria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205">
                <a:tc>
                  <a:txBody>
                    <a:bodyPr/>
                    <a:lstStyle/>
                    <a:p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Methylocystis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Methylobacterium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Microvirga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Sphingomonas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α-Proteobacteria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76">
                <a:tc>
                  <a:txBody>
                    <a:bodyPr/>
                    <a:lstStyle/>
                    <a:p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Ilumatobacter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Actinobacteria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76">
                <a:tc>
                  <a:txBody>
                    <a:bodyPr/>
                    <a:lstStyle/>
                    <a:p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Flavobacterium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Bacteroidetes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76">
                <a:tc>
                  <a:txBody>
                    <a:bodyPr/>
                    <a:lstStyle/>
                    <a:p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Luteolibacter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Verrucomicrobia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5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366394" cy="648072"/>
          </a:xfrm>
        </p:spPr>
        <p:txBody>
          <a:bodyPr>
            <a:noAutofit/>
          </a:bodyPr>
          <a:lstStyle/>
          <a:p>
            <a:r>
              <a:rPr lang="ru-RU" sz="2200" dirty="0" smtClean="0"/>
              <a:t>Состав бактериального подледного сообщества</a:t>
            </a:r>
            <a:endParaRPr lang="ru-RU" sz="2200" dirty="0"/>
          </a:p>
        </p:txBody>
      </p:sp>
      <p:pic>
        <p:nvPicPr>
          <p:cNvPr id="9218" name="Picture 2" descr="филумы 80% без неклас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" y="908720"/>
            <a:ext cx="877359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6512" y="5373216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Таксономический состав бактериальных последовательностей подледных </a:t>
            </a:r>
            <a:r>
              <a:rPr lang="ru-RU" sz="1600" b="1" dirty="0" smtClean="0"/>
              <a:t>сообществ. </a:t>
            </a:r>
            <a:r>
              <a:rPr lang="ru-RU" sz="1600" dirty="0" smtClean="0"/>
              <a:t>Представленные </a:t>
            </a:r>
            <a:r>
              <a:rPr lang="ru-RU" sz="1600" dirty="0"/>
              <a:t>филумы с долей в сообществе выше 1%. </a:t>
            </a:r>
            <a:endParaRPr lang="ru-RU" sz="1600" dirty="0" smtClean="0"/>
          </a:p>
          <a:p>
            <a:pPr algn="ctr"/>
            <a:r>
              <a:rPr lang="ru-RU" sz="1600" dirty="0" smtClean="0"/>
              <a:t>Данные </a:t>
            </a:r>
            <a:r>
              <a:rPr lang="ru-RU" sz="1600" dirty="0"/>
              <a:t>получены по результатам </a:t>
            </a:r>
            <a:r>
              <a:rPr lang="ru-RU" sz="1600" dirty="0" err="1"/>
              <a:t>метагеномного</a:t>
            </a:r>
            <a:r>
              <a:rPr lang="ru-RU" sz="1600" dirty="0"/>
              <a:t> анализа </a:t>
            </a:r>
            <a:r>
              <a:rPr lang="en-US" sz="1600" dirty="0"/>
              <a:t>V</a:t>
            </a:r>
            <a:r>
              <a:rPr lang="ru-RU" sz="1600" dirty="0"/>
              <a:t>3 петли гена 16</a:t>
            </a:r>
            <a:r>
              <a:rPr lang="en-US" sz="1600" dirty="0"/>
              <a:t>S</a:t>
            </a:r>
            <a:r>
              <a:rPr lang="ru-RU" sz="1600" dirty="0"/>
              <a:t> </a:t>
            </a:r>
            <a:r>
              <a:rPr lang="ru-RU" sz="1600" dirty="0" err="1"/>
              <a:t>рРНК</a:t>
            </a:r>
            <a:r>
              <a:rPr lang="ru-RU" sz="16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20688"/>
            <a:ext cx="2106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/>
              <a:t>Литоральная зона 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39764" y="595431"/>
            <a:ext cx="223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/>
              <a:t>Присклоновая</a:t>
            </a:r>
            <a:r>
              <a:rPr lang="ru-RU" sz="1600" b="1" dirty="0" smtClean="0"/>
              <a:t> зона 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570166"/>
            <a:ext cx="2317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/>
              <a:t>Глубоководная зона </a:t>
            </a:r>
            <a:endParaRPr lang="ru-RU" sz="16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09329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Сравнение подледных бактериальных сообществ с помощью кластерного анализа на </a:t>
            </a:r>
            <a:r>
              <a:rPr lang="ru-RU" sz="1400" b="1" dirty="0"/>
              <a:t>основе матрицы </a:t>
            </a:r>
            <a:r>
              <a:rPr lang="ru-RU" sz="1400" b="1" dirty="0" smtClean="0"/>
              <a:t>OTU</a:t>
            </a:r>
            <a:r>
              <a:rPr lang="en-US" sz="1400" b="1" dirty="0" smtClean="0"/>
              <a:t>s</a:t>
            </a:r>
            <a:r>
              <a:rPr lang="ru-RU" sz="1400" b="1" dirty="0" smtClean="0"/>
              <a:t> </a:t>
            </a:r>
            <a:r>
              <a:rPr lang="ru-RU" sz="1400" b="1" dirty="0"/>
              <a:t>и их обилия в каждом образце, используя индекс </a:t>
            </a:r>
            <a:r>
              <a:rPr lang="en-US" sz="1400" b="1" dirty="0" err="1"/>
              <a:t>Thetayc</a:t>
            </a:r>
            <a:r>
              <a:rPr lang="en-US" sz="1400" b="1" dirty="0"/>
              <a:t> </a:t>
            </a:r>
            <a:r>
              <a:rPr lang="ru-RU" sz="1400" b="1" dirty="0" smtClean="0"/>
              <a:t>( </a:t>
            </a:r>
            <a:r>
              <a:rPr lang="ru-RU" sz="1400" b="1" dirty="0"/>
              <a:t>р &lt;0,001)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483326"/>
              </p:ext>
            </p:extLst>
          </p:nvPr>
        </p:nvGraphicFramePr>
        <p:xfrm>
          <a:off x="5724128" y="0"/>
          <a:ext cx="3168352" cy="5919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8352"/>
              </a:tblGrid>
              <a:tr h="54867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Доминирующий</a:t>
                      </a:r>
                      <a:r>
                        <a:rPr lang="ru-RU" sz="1600" b="1" baseline="0" dirty="0" smtClean="0"/>
                        <a:t> вид микроорганизмов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98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G. </a:t>
                      </a:r>
                      <a:r>
                        <a:rPr lang="en-US" sz="1400" i="1" dirty="0" err="1" smtClean="0"/>
                        <a:t>baicalense</a:t>
                      </a:r>
                      <a:r>
                        <a:rPr lang="en-US" sz="1400" i="1" dirty="0" smtClean="0"/>
                        <a:t> (79%),</a:t>
                      </a:r>
                      <a:r>
                        <a:rPr lang="en-US" sz="1400" i="1" baseline="0" dirty="0" smtClean="0"/>
                        <a:t> </a:t>
                      </a:r>
                      <a:r>
                        <a:rPr lang="en-US" sz="1400" i="1" dirty="0" smtClean="0"/>
                        <a:t>S. </a:t>
                      </a:r>
                      <a:r>
                        <a:rPr lang="en-US" sz="1400" i="1" dirty="0" err="1" smtClean="0"/>
                        <a:t>acus</a:t>
                      </a:r>
                      <a:r>
                        <a:rPr lang="ru-RU" sz="1400" i="1" dirty="0" smtClean="0"/>
                        <a:t> (</a:t>
                      </a:r>
                      <a:r>
                        <a:rPr lang="en-US" sz="1400" i="1" dirty="0" smtClean="0"/>
                        <a:t>18</a:t>
                      </a:r>
                      <a:r>
                        <a:rPr lang="ru-RU" sz="1400" i="1" dirty="0" smtClean="0"/>
                        <a:t>%)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3803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400" i="1" baseline="0" dirty="0" smtClean="0"/>
                        <a:t>A. </a:t>
                      </a:r>
                      <a:r>
                        <a:rPr lang="en-US" sz="1400" i="1" baseline="0" dirty="0" err="1" smtClean="0"/>
                        <a:t>baicalensis</a:t>
                      </a:r>
                      <a:r>
                        <a:rPr lang="ru-RU" sz="1400" i="1" baseline="0" dirty="0" smtClean="0"/>
                        <a:t> (40%)</a:t>
                      </a:r>
                      <a:r>
                        <a:rPr lang="en-US" sz="1400" i="1" baseline="0" dirty="0" smtClean="0"/>
                        <a:t>, A. </a:t>
                      </a:r>
                      <a:r>
                        <a:rPr lang="en-US" sz="1400" i="1" baseline="0" dirty="0" err="1" smtClean="0"/>
                        <a:t>islandica</a:t>
                      </a:r>
                      <a:r>
                        <a:rPr lang="ru-RU" sz="1400" i="1" baseline="0" dirty="0" smtClean="0"/>
                        <a:t> (58%)</a:t>
                      </a:r>
                      <a:r>
                        <a:rPr lang="en-US" sz="1400" i="1" baseline="0" dirty="0" smtClean="0"/>
                        <a:t>, </a:t>
                      </a:r>
                      <a:r>
                        <a:rPr lang="en-US" sz="1400" i="1" dirty="0" smtClean="0"/>
                        <a:t>S. </a:t>
                      </a:r>
                      <a:r>
                        <a:rPr lang="en-US" sz="1400" i="1" dirty="0" err="1" smtClean="0"/>
                        <a:t>acus</a:t>
                      </a:r>
                      <a:r>
                        <a:rPr lang="ru-RU" sz="1400" i="1" dirty="0" smtClean="0"/>
                        <a:t> (1,6%)</a:t>
                      </a:r>
                      <a:endParaRPr lang="ru-RU" sz="1400" i="1" baseline="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G. </a:t>
                      </a:r>
                      <a:r>
                        <a:rPr lang="en-US" sz="1400" i="1" dirty="0" err="1" smtClean="0"/>
                        <a:t>baicalense</a:t>
                      </a:r>
                      <a:r>
                        <a:rPr lang="ru-RU" sz="1400" i="1" dirty="0" smtClean="0"/>
                        <a:t> (98%)</a:t>
                      </a:r>
                      <a:endParaRPr lang="en-US" sz="1400" i="1" baseline="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1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G. </a:t>
                      </a:r>
                      <a:r>
                        <a:rPr lang="en-US" sz="1400" i="1" dirty="0" err="1" smtClean="0"/>
                        <a:t>baicalense</a:t>
                      </a:r>
                      <a:r>
                        <a:rPr lang="ru-RU" sz="1400" i="1" dirty="0" smtClean="0"/>
                        <a:t> (56%), </a:t>
                      </a:r>
                      <a:r>
                        <a:rPr lang="en-US" sz="1400" i="1" baseline="0" dirty="0" smtClean="0"/>
                        <a:t>A. </a:t>
                      </a:r>
                      <a:r>
                        <a:rPr lang="en-US" sz="1400" i="1" baseline="0" dirty="0" err="1" smtClean="0"/>
                        <a:t>islandica</a:t>
                      </a:r>
                      <a:r>
                        <a:rPr lang="ru-RU" sz="1400" i="1" baseline="0" dirty="0" smtClean="0"/>
                        <a:t> (11%), </a:t>
                      </a:r>
                      <a:r>
                        <a:rPr lang="en-US" sz="1400" i="1" dirty="0" smtClean="0"/>
                        <a:t>A.</a:t>
                      </a:r>
                      <a:r>
                        <a:rPr lang="en-US" sz="1400" i="1" baseline="0" dirty="0" smtClean="0"/>
                        <a:t> </a:t>
                      </a:r>
                      <a:r>
                        <a:rPr lang="en-US" sz="1400" i="1" baseline="0" dirty="0" err="1" smtClean="0"/>
                        <a:t>baicalensis</a:t>
                      </a:r>
                      <a:r>
                        <a:rPr lang="ru-RU" sz="1400" i="1" baseline="0" dirty="0" smtClean="0"/>
                        <a:t> (11%)</a:t>
                      </a:r>
                      <a:r>
                        <a:rPr lang="en-US" sz="1400" i="1" baseline="0" dirty="0" smtClean="0"/>
                        <a:t>,</a:t>
                      </a:r>
                      <a:r>
                        <a:rPr lang="ru-RU" sz="1400" i="1" baseline="0" dirty="0" smtClean="0"/>
                        <a:t> </a:t>
                      </a:r>
                      <a:r>
                        <a:rPr lang="en-US" sz="1400" i="1" dirty="0" smtClean="0"/>
                        <a:t>S. </a:t>
                      </a:r>
                      <a:r>
                        <a:rPr lang="en-US" sz="1400" i="1" dirty="0" err="1" smtClean="0"/>
                        <a:t>acus</a:t>
                      </a:r>
                      <a:r>
                        <a:rPr lang="ru-RU" sz="1400" i="1" dirty="0" smtClean="0"/>
                        <a:t> </a:t>
                      </a:r>
                      <a:r>
                        <a:rPr lang="ru-RU" sz="1400" i="1" baseline="0" dirty="0" smtClean="0"/>
                        <a:t>(11%)</a:t>
                      </a:r>
                      <a:r>
                        <a:rPr lang="ru-RU" sz="1400" i="1" dirty="0" smtClean="0"/>
                        <a:t>, </a:t>
                      </a:r>
                      <a:r>
                        <a:rPr lang="en-US" sz="1400" i="1" dirty="0" smtClean="0"/>
                        <a:t>S. ulna</a:t>
                      </a:r>
                      <a:r>
                        <a:rPr lang="ru-RU" sz="1400" i="1" dirty="0" smtClean="0"/>
                        <a:t> </a:t>
                      </a:r>
                      <a:r>
                        <a:rPr lang="ru-RU" sz="1400" i="1" baseline="0" dirty="0" smtClean="0"/>
                        <a:t>(11%)</a:t>
                      </a:r>
                      <a:endParaRPr lang="ru-RU" sz="1400" i="1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G. </a:t>
                      </a:r>
                      <a:r>
                        <a:rPr lang="en-US" sz="1400" i="1" dirty="0" err="1" smtClean="0"/>
                        <a:t>baicalense</a:t>
                      </a:r>
                      <a:r>
                        <a:rPr lang="en-US" sz="1400" i="1" dirty="0" smtClean="0"/>
                        <a:t> (47%)</a:t>
                      </a:r>
                      <a:r>
                        <a:rPr lang="ru-RU" sz="1400" i="1" dirty="0" smtClean="0"/>
                        <a:t>, </a:t>
                      </a:r>
                      <a:r>
                        <a:rPr lang="en-US" sz="1400" i="1" dirty="0" smtClean="0"/>
                        <a:t>S. </a:t>
                      </a:r>
                      <a:r>
                        <a:rPr lang="en-US" sz="1400" i="1" dirty="0" err="1" smtClean="0"/>
                        <a:t>acus</a:t>
                      </a:r>
                      <a:r>
                        <a:rPr lang="en-US" sz="1400" i="1" dirty="0" smtClean="0"/>
                        <a:t> (43%)</a:t>
                      </a:r>
                      <a:r>
                        <a:rPr lang="ru-RU" sz="1400" i="1" dirty="0" smtClean="0"/>
                        <a:t>, </a:t>
                      </a:r>
                      <a:endParaRPr lang="en-US" sz="1400" i="1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6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G. </a:t>
                      </a:r>
                      <a:r>
                        <a:rPr lang="en-US" sz="1400" i="1" dirty="0" err="1" smtClean="0"/>
                        <a:t>baicalense</a:t>
                      </a:r>
                      <a:r>
                        <a:rPr lang="ru-RU" sz="1400" i="1" baseline="0" dirty="0" smtClean="0"/>
                        <a:t> (99%)</a:t>
                      </a:r>
                      <a:endParaRPr lang="ru-RU" sz="1400" i="1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P. </a:t>
                      </a:r>
                      <a:r>
                        <a:rPr lang="en-US" sz="1400" i="1" dirty="0" err="1" smtClean="0"/>
                        <a:t>baicalense</a:t>
                      </a:r>
                      <a:r>
                        <a:rPr lang="en-US" sz="1400" i="1" dirty="0" smtClean="0"/>
                        <a:t> (95%)</a:t>
                      </a:r>
                      <a:r>
                        <a:rPr lang="ru-RU" sz="1400" i="1" dirty="0" smtClean="0"/>
                        <a:t>,</a:t>
                      </a:r>
                      <a:r>
                        <a:rPr lang="en-US" sz="1400" i="1" dirty="0" smtClean="0"/>
                        <a:t> G. </a:t>
                      </a:r>
                      <a:r>
                        <a:rPr lang="en-US" sz="1400" i="1" dirty="0" err="1" smtClean="0"/>
                        <a:t>baicalense</a:t>
                      </a:r>
                      <a:r>
                        <a:rPr lang="en-US" sz="1400" i="1" dirty="0" smtClean="0"/>
                        <a:t> (2,6%),</a:t>
                      </a:r>
                      <a:r>
                        <a:rPr lang="en-US" sz="1400" i="1" baseline="0" dirty="0" smtClean="0"/>
                        <a:t> A. </a:t>
                      </a:r>
                      <a:r>
                        <a:rPr lang="en-US" sz="1400" i="1" baseline="0" dirty="0" err="1" smtClean="0"/>
                        <a:t>islandica</a:t>
                      </a:r>
                      <a:r>
                        <a:rPr lang="en-US" sz="1400" i="1" baseline="0" dirty="0" smtClean="0"/>
                        <a:t> (1,2%)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baseline="0" dirty="0" smtClean="0"/>
                        <a:t>A. </a:t>
                      </a:r>
                      <a:r>
                        <a:rPr lang="en-US" sz="1400" i="1" baseline="0" dirty="0" err="1" smtClean="0"/>
                        <a:t>baicalensis</a:t>
                      </a:r>
                      <a:r>
                        <a:rPr lang="ru-RU" sz="1400" i="1" baseline="0" dirty="0" smtClean="0"/>
                        <a:t> (50%)</a:t>
                      </a:r>
                      <a:r>
                        <a:rPr lang="en-US" sz="1400" i="1" baseline="0" dirty="0" smtClean="0"/>
                        <a:t>, A. </a:t>
                      </a:r>
                      <a:r>
                        <a:rPr lang="en-US" sz="1400" i="1" baseline="0" dirty="0" err="1" smtClean="0"/>
                        <a:t>islandica</a:t>
                      </a:r>
                      <a:r>
                        <a:rPr lang="en-US" sz="1400" i="1" baseline="0" dirty="0" smtClean="0"/>
                        <a:t> (34%), G. </a:t>
                      </a:r>
                      <a:r>
                        <a:rPr lang="en-US" sz="1400" i="1" baseline="0" dirty="0" err="1" smtClean="0"/>
                        <a:t>baicalense</a:t>
                      </a:r>
                      <a:r>
                        <a:rPr lang="en-US" sz="1400" i="1" baseline="0" dirty="0" smtClean="0"/>
                        <a:t> (16%)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98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G. </a:t>
                      </a:r>
                      <a:r>
                        <a:rPr lang="en-US" sz="1400" i="1" dirty="0" err="1" smtClean="0"/>
                        <a:t>baicalense</a:t>
                      </a:r>
                      <a:r>
                        <a:rPr lang="ru-RU" sz="1400" i="1" dirty="0" smtClean="0"/>
                        <a:t> (98%)</a:t>
                      </a:r>
                      <a:r>
                        <a:rPr lang="en-US" sz="1400" i="1" dirty="0" smtClean="0"/>
                        <a:t>,</a:t>
                      </a:r>
                      <a:r>
                        <a:rPr lang="en-US" sz="1400" i="1" baseline="0" dirty="0" smtClean="0"/>
                        <a:t> A. </a:t>
                      </a:r>
                      <a:r>
                        <a:rPr lang="en-US" sz="1400" i="1" baseline="0" dirty="0" err="1" smtClean="0"/>
                        <a:t>islandica</a:t>
                      </a:r>
                      <a:r>
                        <a:rPr lang="ru-RU" sz="1400" i="1" baseline="0" dirty="0" smtClean="0"/>
                        <a:t> (1,2%)</a:t>
                      </a:r>
                      <a:endParaRPr lang="en-US" sz="1400" i="1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2" name="Picture 2" descr="D:\ДОКУМЕНТЫ\МЕТАГЕНОМ\Деревья\Thetay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68863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-конечная звезда 7"/>
          <p:cNvSpPr/>
          <p:nvPr/>
        </p:nvSpPr>
        <p:spPr>
          <a:xfrm>
            <a:off x="8821042" y="2492326"/>
            <a:ext cx="71438" cy="714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8821042" y="1916832"/>
            <a:ext cx="71438" cy="71438"/>
          </a:xfrm>
          <a:prstGeom prst="star5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8821042" y="1340768"/>
            <a:ext cx="7143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821042" y="4941168"/>
            <a:ext cx="7143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9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051" name="Picture 3" descr="D:\ДОКУМЕНТЫ\МЕТАГЕНОМ\R\Label4sa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44624"/>
            <a:ext cx="6408711" cy="61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532" y="6186968"/>
            <a:ext cx="8208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Анализ образцов подледный бактериальных сообществ методом </a:t>
            </a:r>
            <a:r>
              <a:rPr lang="ru-RU" sz="1600" b="1" dirty="0"/>
              <a:t>главных компонент на уровне класса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108619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76984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литоральная зона 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276984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присклоновая</a:t>
            </a:r>
            <a:r>
              <a:rPr lang="ru-RU" sz="1600" b="1" dirty="0" smtClean="0"/>
              <a:t> зона 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16216" y="277163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глубоководная зона 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19998" y="587727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03.03.2011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95936" y="5878399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18.03.2011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48264" y="5878399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01.04.2011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2641" y="6249524"/>
            <a:ext cx="881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Сходства в бактериальном составе между сообществами разных зон и разного периода отбора. </a:t>
            </a:r>
            <a:r>
              <a:rPr lang="ru-RU" sz="1400" dirty="0" smtClean="0"/>
              <a:t>Диаграммы Вена построены на основе </a:t>
            </a:r>
            <a:r>
              <a:rPr lang="ru-RU" sz="1400" dirty="0"/>
              <a:t>выявленных </a:t>
            </a:r>
            <a:r>
              <a:rPr lang="en-US" sz="1400" dirty="0" smtClean="0"/>
              <a:t>OTUs</a:t>
            </a:r>
            <a:r>
              <a:rPr lang="ru-RU" sz="1400" dirty="0" smtClean="0"/>
              <a:t> с генетической дистанцией 0,03</a:t>
            </a:r>
            <a:endParaRPr lang="ru-RU" sz="1400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13" name="Picture 2" descr="D:\ДОКУМЕНТЫ\ОТЧЕТЫ\Отчет за 1 год аспирантуры\картинки\литораль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3343" r="12897" b="29042"/>
          <a:stretch/>
        </p:blipFill>
        <p:spPr bwMode="auto">
          <a:xfrm>
            <a:off x="160055" y="129861"/>
            <a:ext cx="2827769" cy="265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Ы\ОТЧЕТЫ\Отчет за 1 год аспирантуры\картинки\присклон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3630" r="11747" b="28854"/>
          <a:stretch/>
        </p:blipFill>
        <p:spPr bwMode="auto">
          <a:xfrm>
            <a:off x="3059832" y="116970"/>
            <a:ext cx="2902740" cy="267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ОКУМЕНТЫ\ОТЧЕТЫ\Отчет за 1 год аспирантуры\картинки\пелагиаль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3736" r="11942" b="28640"/>
          <a:stretch/>
        </p:blipFill>
        <p:spPr bwMode="auto">
          <a:xfrm>
            <a:off x="6012160" y="116970"/>
            <a:ext cx="2892055" cy="26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КУМЕНТЫ\ОТЧЕТЫ\Отчет за 1 год аспирантуры\картинки\начало марта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t="2760" r="12962" b="28424"/>
          <a:stretch/>
        </p:blipFill>
        <p:spPr bwMode="auto">
          <a:xfrm>
            <a:off x="179512" y="3224661"/>
            <a:ext cx="2801289" cy="26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ОКУМЕНТЫ\ОТЧЕТЫ\Отчет за 1 год аспирантуры\картинки\середина марта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3870" r="11916" b="28141"/>
          <a:stretch/>
        </p:blipFill>
        <p:spPr bwMode="auto">
          <a:xfrm>
            <a:off x="3059832" y="3256559"/>
            <a:ext cx="2890628" cy="266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ДОКУМЕНТЫ\ОТЧЕТЫ\Отчет за 1 год аспирантуры\картинки\начало апрел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3380" r="11529" b="28804"/>
          <a:stretch/>
        </p:blipFill>
        <p:spPr bwMode="auto">
          <a:xfrm>
            <a:off x="6045374" y="3239735"/>
            <a:ext cx="2847106" cy="26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791200" cy="683994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84976" cy="5832648"/>
          </a:xfrm>
        </p:spPr>
        <p:txBody>
          <a:bodyPr>
            <a:noAutofit/>
          </a:bodyPr>
          <a:lstStyle/>
          <a:p>
            <a:r>
              <a:rPr lang="ru-RU" sz="1600" b="0" dirty="0" smtClean="0"/>
              <a:t>Показано</a:t>
            </a:r>
            <a:r>
              <a:rPr lang="ru-RU" sz="1600" b="0" dirty="0"/>
              <a:t>, что в подледный период 2010 – 2012 гг. в Южном Байкале (западное побережье) на границе раздела фаз «вода-лед» было выявлено четыре типа сообществ: сообщества с доминированием </a:t>
            </a:r>
            <a:r>
              <a:rPr lang="ru-RU" sz="1600" b="0" dirty="0" err="1"/>
              <a:t>динофлагеллят</a:t>
            </a:r>
            <a:r>
              <a:rPr lang="ru-RU" sz="1600" b="0" dirty="0"/>
              <a:t> 1) G. </a:t>
            </a:r>
            <a:r>
              <a:rPr lang="ru-RU" sz="1600" b="0" dirty="0" err="1"/>
              <a:t>baicalense</a:t>
            </a:r>
            <a:r>
              <a:rPr lang="ru-RU" sz="1600" b="0" dirty="0"/>
              <a:t>; 2) P. </a:t>
            </a:r>
            <a:r>
              <a:rPr lang="ru-RU" sz="1600" b="0" dirty="0" err="1"/>
              <a:t>baicalense</a:t>
            </a:r>
            <a:r>
              <a:rPr lang="ru-RU" sz="1600" b="0" dirty="0"/>
              <a:t>; сообщества с доминированием диатомовых водорослей 3) A. </a:t>
            </a:r>
            <a:r>
              <a:rPr lang="ru-RU" sz="1600" b="0" dirty="0" err="1"/>
              <a:t>islandica</a:t>
            </a:r>
            <a:r>
              <a:rPr lang="ru-RU" sz="1600" b="0" dirty="0"/>
              <a:t>, A. </a:t>
            </a:r>
            <a:r>
              <a:rPr lang="ru-RU" sz="1600" b="0" dirty="0" err="1"/>
              <a:t>baicalensis</a:t>
            </a:r>
            <a:r>
              <a:rPr lang="ru-RU" sz="1600" b="0" dirty="0"/>
              <a:t>; 4) S. </a:t>
            </a:r>
            <a:r>
              <a:rPr lang="ru-RU" sz="1600" b="0" dirty="0" err="1"/>
              <a:t>acus</a:t>
            </a:r>
            <a:r>
              <a:rPr lang="ru-RU" sz="1600" b="0" dirty="0"/>
              <a:t> и S. </a:t>
            </a:r>
            <a:r>
              <a:rPr lang="ru-RU" sz="1600" b="0" dirty="0" err="1"/>
              <a:t>ulna</a:t>
            </a:r>
            <a:r>
              <a:rPr lang="ru-RU" sz="1600" b="0" dirty="0"/>
              <a:t>. </a:t>
            </a:r>
            <a:endParaRPr lang="ru-RU" sz="1600" b="0" dirty="0" smtClean="0"/>
          </a:p>
          <a:p>
            <a:r>
              <a:rPr lang="ru-RU" sz="1600" b="0" dirty="0" smtClean="0"/>
              <a:t>Численность </a:t>
            </a:r>
            <a:r>
              <a:rPr lang="ru-RU" sz="1600" b="0" dirty="0"/>
              <a:t>бактерий подо льдом на порядок превышает численность бактерий в толще воды, максимальное значение ОЧМ составило </a:t>
            </a:r>
            <a:r>
              <a:rPr lang="ru-RU" sz="1600" b="0" dirty="0" smtClean="0"/>
              <a:t>7,1×10</a:t>
            </a:r>
            <a:r>
              <a:rPr lang="ru-RU" sz="1600" b="0" baseline="30000" dirty="0" smtClean="0"/>
              <a:t>7</a:t>
            </a:r>
            <a:r>
              <a:rPr lang="ru-RU" sz="1600" b="0" dirty="0" smtClean="0"/>
              <a:t> </a:t>
            </a:r>
            <a:r>
              <a:rPr lang="ru-RU" sz="1600" b="0" dirty="0" err="1"/>
              <a:t>кл</a:t>
            </a:r>
            <a:r>
              <a:rPr lang="ru-RU" sz="1600" b="0" dirty="0"/>
              <a:t>./мл. </a:t>
            </a:r>
            <a:r>
              <a:rPr lang="ru-RU" sz="1600" b="0" dirty="0" smtClean="0"/>
              <a:t>Бактерии </a:t>
            </a:r>
            <a:r>
              <a:rPr lang="ru-RU" sz="1600" b="0" dirty="0"/>
              <a:t>были как в свободном состоянии, так и ассоциированные с микроводорослями. </a:t>
            </a:r>
            <a:r>
              <a:rPr lang="ru-RU" sz="1600" b="0" dirty="0" smtClean="0"/>
              <a:t>Ассоциации </a:t>
            </a:r>
            <a:r>
              <a:rPr lang="ru-RU" sz="1600" b="0" dirty="0"/>
              <a:t>бактерий с микроводорослями зависят от видового </a:t>
            </a:r>
            <a:r>
              <a:rPr lang="ru-RU" sz="1600" b="0" dirty="0" smtClean="0"/>
              <a:t>состава, степень  </a:t>
            </a:r>
            <a:r>
              <a:rPr lang="ru-RU" sz="1600" b="0" dirty="0"/>
              <a:t>их колонизации клетками бактерий зависит от  стадий жизненного цикла  отдельных видов микроводорослей.</a:t>
            </a:r>
          </a:p>
          <a:p>
            <a:r>
              <a:rPr lang="ru-RU" sz="1600" b="0" dirty="0"/>
              <a:t>Впервые проведенный </a:t>
            </a:r>
            <a:r>
              <a:rPr lang="ru-RU" sz="1600" b="0" dirty="0" err="1"/>
              <a:t>метагеномный</a:t>
            </a:r>
            <a:r>
              <a:rPr lang="ru-RU" sz="1600" b="0" dirty="0"/>
              <a:t> анализ подледных </a:t>
            </a:r>
            <a:r>
              <a:rPr lang="ru-RU" sz="1600" b="0" dirty="0" smtClean="0"/>
              <a:t>бактериальных сообществ </a:t>
            </a:r>
            <a:r>
              <a:rPr lang="ru-RU" sz="1600" b="0" dirty="0"/>
              <a:t>дал подробные результаты о таксономическом составе и количественном соотношении бактериальных таксонов. </a:t>
            </a:r>
            <a:r>
              <a:rPr lang="ru-RU" sz="1600" b="0" dirty="0" smtClean="0"/>
              <a:t>Отмечено </a:t>
            </a:r>
            <a:r>
              <a:rPr lang="ru-RU" sz="1600" b="0" dirty="0"/>
              <a:t>значительное разнообразие сообществ, за счет присутствия большого количества редких </a:t>
            </a:r>
            <a:r>
              <a:rPr lang="ru-RU" sz="1600" b="0" dirty="0" err="1"/>
              <a:t>филотипов</a:t>
            </a:r>
            <a:r>
              <a:rPr lang="ru-RU" sz="1600" b="0" dirty="0" smtClean="0"/>
              <a:t>. </a:t>
            </a:r>
            <a:r>
              <a:rPr lang="ru-RU" sz="1600" b="0" dirty="0"/>
              <a:t>Выявлено, что в подледный период доминировали представители филумов: </a:t>
            </a:r>
            <a:r>
              <a:rPr lang="pt-BR" sz="1600" b="0" i="1" dirty="0"/>
              <a:t>Proteobacteria</a:t>
            </a:r>
            <a:r>
              <a:rPr lang="pt-BR" sz="1600" b="0" dirty="0"/>
              <a:t>, </a:t>
            </a:r>
            <a:r>
              <a:rPr lang="pt-BR" sz="1600" b="0" i="1" dirty="0"/>
              <a:t>Actinobacteria</a:t>
            </a:r>
            <a:r>
              <a:rPr lang="pt-BR" sz="1600" b="0" dirty="0"/>
              <a:t>, </a:t>
            </a:r>
            <a:r>
              <a:rPr lang="pt-BR" sz="1600" b="0" i="1" dirty="0"/>
              <a:t>Bacteroidetes</a:t>
            </a:r>
            <a:r>
              <a:rPr lang="pt-BR" sz="1600" b="0" dirty="0"/>
              <a:t> и </a:t>
            </a:r>
            <a:r>
              <a:rPr lang="pt-BR" sz="1600" b="0" i="1" dirty="0" smtClean="0"/>
              <a:t>Verrucomicrobia</a:t>
            </a:r>
            <a:r>
              <a:rPr lang="ru-RU" sz="1600" b="0" i="1" dirty="0" smtClean="0"/>
              <a:t>.</a:t>
            </a:r>
            <a:endParaRPr lang="ru-RU" sz="1600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6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ДОКУМЕНТЫ\ЛИТ ОБЗОР\Лед-СООБЩЕСТВА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/>
          <a:stretch/>
        </p:blipFill>
        <p:spPr bwMode="auto">
          <a:xfrm>
            <a:off x="77002" y="914400"/>
            <a:ext cx="2085232" cy="487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МОНЯ\ИНСТИТУТ\ФОТО\фото -2 экспедиция\Точка -1\P10115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0535" r="-1" b="18986"/>
          <a:stretch/>
        </p:blipFill>
        <p:spPr bwMode="auto">
          <a:xfrm>
            <a:off x="2126017" y="764704"/>
            <a:ext cx="3395617" cy="18297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КУМЕНТЫ\ПОДЛЕДНЫЕ ПРОБЫ\ФОТО\2011\03_03_2011\Станция-3\P10114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24141" r="2438" b="15856"/>
          <a:stretch/>
        </p:blipFill>
        <p:spPr bwMode="auto">
          <a:xfrm>
            <a:off x="5624905" y="764704"/>
            <a:ext cx="3393004" cy="18297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07" y="5787261"/>
            <a:ext cx="2843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Схематическое описание расположения подледных сообществ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(отмечены скобкой)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Cota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et al., 1991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). </a:t>
            </a:r>
          </a:p>
        </p:txBody>
      </p:sp>
      <p:pic>
        <p:nvPicPr>
          <p:cNvPr id="17" name="Picture 3" descr="D:\ДОКУМЕНТЫ\ПОДЛЕДНЫЕ ПРОБЫ\2010\СВЕТОВАЯ МИКРОСКОПИЯ\проба 1 Майна 3 (25.04.2010)\SNAP-111953-00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7583" r="1647" b="16410"/>
          <a:stretch/>
        </p:blipFill>
        <p:spPr bwMode="auto">
          <a:xfrm>
            <a:off x="3990852" y="5245743"/>
            <a:ext cx="2110847" cy="13571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ДОКУМЕНТЫ\ПОДЛЕДНЫЕ ПРОБЫ\2011\СВЕТОВАЯ МИКРОСКОПИЯ 2011\16_03_2011\проба 1\SNAP-174916-005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t="24407" r="27889" b="17486"/>
          <a:stretch/>
        </p:blipFill>
        <p:spPr bwMode="auto">
          <a:xfrm>
            <a:off x="5144250" y="3813490"/>
            <a:ext cx="961309" cy="12172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ДОКУМЕНТЫ\ЛИТ ОБЗОР\Vitaliy_inf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/>
          <a:stretch/>
        </p:blipFill>
        <p:spPr bwMode="auto">
          <a:xfrm>
            <a:off x="3894372" y="3813490"/>
            <a:ext cx="1260596" cy="12172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252554" y="6548374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микроводоросли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37453" y="4973387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простейшие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D:\ДОКУМЕНТЫ\ПОДЛЕДНЫЕ ПРОБЫ\2012\эпифлуоресцентная микроскопия2012\8-9 апреля\точка 3\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0" t="24978" b="25019"/>
          <a:stretch/>
        </p:blipFill>
        <p:spPr bwMode="auto">
          <a:xfrm>
            <a:off x="6362283" y="3789040"/>
            <a:ext cx="2228783" cy="12416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060933" y="4973387"/>
            <a:ext cx="138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бактерии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76256" y="6550906"/>
            <a:ext cx="1427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ракообразные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6970244" y="1658335"/>
            <a:ext cx="432048" cy="43204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7321407" y="1802351"/>
            <a:ext cx="432476" cy="36004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5881675" y="1514319"/>
            <a:ext cx="264630" cy="43204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 стрелкой 1023"/>
          <p:cNvCxnSpPr/>
          <p:nvPr/>
        </p:nvCxnSpPr>
        <p:spPr>
          <a:xfrm flipV="1">
            <a:off x="8257939" y="1802351"/>
            <a:ext cx="216024" cy="28803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/>
          <p:cNvSpPr txBox="1"/>
          <p:nvPr/>
        </p:nvSpPr>
        <p:spPr>
          <a:xfrm>
            <a:off x="2072639" y="2594440"/>
            <a:ext cx="6897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Фотографии нижней поверхности льда (</a:t>
            </a:r>
            <a:r>
              <a:rPr lang="ru-RU" sz="1600" b="1" dirty="0" err="1" smtClean="0"/>
              <a:t>Ханаев</a:t>
            </a:r>
            <a:r>
              <a:rPr lang="ru-RU" sz="1600" b="1" dirty="0" smtClean="0"/>
              <a:t> И.В., март 2011 г.), стрелками указаны подледные сообщества</a:t>
            </a:r>
            <a:endParaRPr lang="ru-RU" sz="1600" b="1" dirty="0"/>
          </a:p>
        </p:txBody>
      </p:sp>
      <p:cxnSp>
        <p:nvCxnSpPr>
          <p:cNvPr id="1031" name="Прямая со стрелкой 1030"/>
          <p:cNvCxnSpPr/>
          <p:nvPr/>
        </p:nvCxnSpPr>
        <p:spPr>
          <a:xfrm flipV="1">
            <a:off x="3066642" y="2034292"/>
            <a:ext cx="144016" cy="43204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 стрелкой 1032"/>
          <p:cNvCxnSpPr/>
          <p:nvPr/>
        </p:nvCxnSpPr>
        <p:spPr>
          <a:xfrm flipV="1">
            <a:off x="3613423" y="2018375"/>
            <a:ext cx="216024" cy="28803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Прямая со стрелкой 1034"/>
          <p:cNvCxnSpPr/>
          <p:nvPr/>
        </p:nvCxnSpPr>
        <p:spPr>
          <a:xfrm flipV="1">
            <a:off x="4245468" y="2038450"/>
            <a:ext cx="183970" cy="36004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323528" y="116632"/>
            <a:ext cx="8424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Подледные сообщества: расположение и состав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>
            <a:off x="3369583" y="3390532"/>
            <a:ext cx="574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Организмы, входящие в состав подледных сообществ:</a:t>
            </a:r>
            <a:endParaRPr lang="ru-RU" b="1" u="sng" dirty="0"/>
          </a:p>
        </p:txBody>
      </p:sp>
      <p:pic>
        <p:nvPicPr>
          <p:cNvPr id="1038" name="Picture 6" descr="D:\ДОКУМЕНТЫ\ЛИТ ОБЗОР\epishura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b="11129"/>
          <a:stretch/>
        </p:blipFill>
        <p:spPr bwMode="auto">
          <a:xfrm>
            <a:off x="6588224" y="5245743"/>
            <a:ext cx="1752557" cy="13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0244" y="6420342"/>
            <a:ext cx="2133600" cy="365125"/>
          </a:xfrm>
        </p:spPr>
        <p:txBody>
          <a:bodyPr/>
          <a:lstStyle/>
          <a:p>
            <a:fld id="{3300019C-20F8-4BB0-953A-49B75080FFE2}" type="slidenum">
              <a:rPr lang="ru-RU" sz="2400" b="1" smtClean="0"/>
              <a:pPr/>
              <a:t>2</a:t>
            </a:fld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414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08912" cy="4373563"/>
          </a:xfrm>
        </p:spPr>
        <p:txBody>
          <a:bodyPr/>
          <a:lstStyle/>
          <a:p>
            <a:pPr algn="ctr"/>
            <a:r>
              <a:rPr lang="ru-RU" b="0" dirty="0"/>
              <a:t>Между микроводорослями и части бактерий подо льдом существуют тесные взаимодействия, однако видовой состав микроводорослей только частично влияет на структуру бактериального сообщества. Большинство бактерий являются свободноживущими, </a:t>
            </a:r>
            <a:r>
              <a:rPr lang="ru-RU" b="0" dirty="0" err="1"/>
              <a:t>таксономически</a:t>
            </a:r>
            <a:r>
              <a:rPr lang="ru-RU" b="0" dirty="0"/>
              <a:t> разнообразные, часть из них является общей во всех проанализированных сообществах, что, вероятно, определяет стабильность данной экосистемы.</a:t>
            </a:r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67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791200" cy="687606"/>
          </a:xfrm>
        </p:spPr>
        <p:txBody>
          <a:bodyPr/>
          <a:lstStyle/>
          <a:p>
            <a:r>
              <a:rPr lang="ru-RU" b="1" dirty="0" smtClean="0"/>
              <a:t>Благодарности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52601"/>
            <a:ext cx="8280920" cy="31165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0" dirty="0">
                <a:latin typeface="Times New Roman" pitchFamily="18" charset="0"/>
              </a:rPr>
              <a:t>Авторы выражают благодарность сотрудникам Лимнологического института А. Б. </a:t>
            </a:r>
            <a:r>
              <a:rPr lang="ru-RU" sz="2400" b="0" dirty="0" err="1">
                <a:latin typeface="Times New Roman" pitchFamily="18" charset="0"/>
              </a:rPr>
              <a:t>Купчинскому</a:t>
            </a:r>
            <a:r>
              <a:rPr lang="ru-RU" sz="2400" b="0" dirty="0">
                <a:latin typeface="Times New Roman" pitchFamily="18" charset="0"/>
              </a:rPr>
              <a:t>, </a:t>
            </a:r>
            <a:endParaRPr lang="ru-RU" sz="2400" b="0" dirty="0" smtClean="0">
              <a:latin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latin typeface="Times New Roman" pitchFamily="18" charset="0"/>
              </a:rPr>
              <a:t>Н</a:t>
            </a:r>
            <a:r>
              <a:rPr lang="ru-RU" sz="2400" b="0" dirty="0">
                <a:latin typeface="Times New Roman" pitchFamily="18" charset="0"/>
              </a:rPr>
              <a:t>. А. </a:t>
            </a:r>
            <a:r>
              <a:rPr lang="ru-RU" sz="2400" b="0" dirty="0" err="1">
                <a:latin typeface="Times New Roman" pitchFamily="18" charset="0"/>
              </a:rPr>
              <a:t>Волокитиной</a:t>
            </a:r>
            <a:r>
              <a:rPr lang="ru-RU" sz="2400" b="0" dirty="0">
                <a:latin typeface="Times New Roman" pitchFamily="18" charset="0"/>
              </a:rPr>
              <a:t>, М. С. </a:t>
            </a:r>
            <a:r>
              <a:rPr lang="ru-RU" sz="2400" b="0" dirty="0" err="1">
                <a:latin typeface="Times New Roman" pitchFamily="18" charset="0"/>
              </a:rPr>
              <a:t>Шишлянникову</a:t>
            </a:r>
            <a:r>
              <a:rPr lang="ru-RU" sz="2400" b="0" dirty="0">
                <a:latin typeface="Times New Roman" pitchFamily="18" charset="0"/>
              </a:rPr>
              <a:t> и </a:t>
            </a:r>
            <a:r>
              <a:rPr lang="ru-RU" sz="2400" b="0" dirty="0" err="1">
                <a:latin typeface="Times New Roman" pitchFamily="18" charset="0"/>
              </a:rPr>
              <a:t>И</a:t>
            </a:r>
            <a:r>
              <a:rPr lang="ru-RU" sz="2400" b="0" dirty="0">
                <a:latin typeface="Times New Roman" pitchFamily="18" charset="0"/>
              </a:rPr>
              <a:t>. С. Михайлову за помощь в отборе проб.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2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74501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718"/>
            <a:ext cx="9036496" cy="395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/>
              <a:t>Характеристика проб подледных сообществ южного Байкала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011050"/>
              </p:ext>
            </p:extLst>
          </p:nvPr>
        </p:nvGraphicFramePr>
        <p:xfrm>
          <a:off x="107505" y="692702"/>
          <a:ext cx="8784975" cy="60183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7"/>
                <a:gridCol w="576064"/>
                <a:gridCol w="648072"/>
                <a:gridCol w="720080"/>
                <a:gridCol w="720080"/>
                <a:gridCol w="792088"/>
                <a:gridCol w="720080"/>
                <a:gridCol w="1728192"/>
                <a:gridCol w="1152128"/>
                <a:gridCol w="936104"/>
              </a:tblGrid>
              <a:tr h="706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Дата отбора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№ образца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№ станции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t </a:t>
                      </a:r>
                      <a:r>
                        <a:rPr lang="ru-RU" sz="1000" dirty="0" smtClean="0">
                          <a:effectLst/>
                        </a:rPr>
                        <a:t>воздуха </a:t>
                      </a:r>
                      <a:r>
                        <a:rPr lang="en-US" sz="1000" dirty="0" smtClean="0">
                          <a:effectLst/>
                        </a:rPr>
                        <a:t>(°</a:t>
                      </a:r>
                      <a:r>
                        <a:rPr lang="en-US" sz="1000" dirty="0">
                          <a:effectLst/>
                        </a:rPr>
                        <a:t>C)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t</a:t>
                      </a:r>
                      <a:r>
                        <a:rPr lang="ru-RU" sz="1000" dirty="0" smtClean="0">
                          <a:effectLst/>
                        </a:rPr>
                        <a:t> воды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(</a:t>
                      </a:r>
                      <a:r>
                        <a:rPr lang="ru-RU" sz="1000" dirty="0">
                          <a:effectLst/>
                        </a:rPr>
                        <a:t>0</a:t>
                      </a:r>
                      <a:r>
                        <a:rPr lang="en-US" sz="1000" dirty="0">
                          <a:effectLst/>
                        </a:rPr>
                        <a:t> m, °C)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Снежный покров</a:t>
                      </a:r>
                      <a:r>
                        <a:rPr lang="en-US" sz="1000" dirty="0" smtClean="0">
                          <a:effectLst/>
                        </a:rPr>
                        <a:t>, </a:t>
                      </a:r>
                      <a:r>
                        <a:rPr lang="en-US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Толщина льда </a:t>
                      </a:r>
                      <a:r>
                        <a:rPr lang="en-US" sz="1000" dirty="0" smtClean="0">
                          <a:effectLst/>
                        </a:rPr>
                        <a:t>(m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Доминирующие виды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Численность</a:t>
                      </a:r>
                      <a:r>
                        <a:rPr lang="en-US" sz="1000" dirty="0" smtClean="0">
                          <a:effectLst/>
                        </a:rPr>
                        <a:t>,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×</a:t>
                      </a:r>
                      <a:r>
                        <a:rPr lang="en-US" sz="1000" dirty="0">
                          <a:effectLst/>
                        </a:rPr>
                        <a:t>10</a:t>
                      </a:r>
                      <a:r>
                        <a:rPr lang="en-US" sz="1000" baseline="30000" dirty="0">
                          <a:effectLst/>
                        </a:rPr>
                        <a:t>3</a:t>
                      </a:r>
                      <a:r>
                        <a:rPr lang="en-US" sz="1000" dirty="0">
                          <a:effectLst/>
                        </a:rPr>
                        <a:t> cells/L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Биомасса</a:t>
                      </a:r>
                      <a:r>
                        <a:rPr lang="en-US" sz="1000" dirty="0" smtClean="0">
                          <a:effectLst/>
                        </a:rPr>
                        <a:t>, </a:t>
                      </a:r>
                      <a:r>
                        <a:rPr lang="ru-RU" sz="1000" dirty="0">
                          <a:effectLst/>
                        </a:rPr>
                        <a:t>g/m</a:t>
                      </a:r>
                      <a:r>
                        <a:rPr lang="ru-RU" sz="1000" baseline="30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24/04/2010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effectLst/>
                        </a:rPr>
                        <a:t>Aulacoseira</a:t>
                      </a:r>
                      <a:r>
                        <a:rPr lang="en-US" sz="1000" i="1" dirty="0">
                          <a:effectLst/>
                        </a:rPr>
                        <a:t> </a:t>
                      </a:r>
                      <a:r>
                        <a:rPr lang="en-US" sz="1000" i="1" dirty="0" err="1">
                          <a:effectLst/>
                        </a:rPr>
                        <a:t>islandica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612,2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3,56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24/04/2010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effectLst/>
                        </a:rPr>
                        <a:t>Aulacoseira</a:t>
                      </a:r>
                      <a:r>
                        <a:rPr lang="en-US" sz="1000" i="1" dirty="0">
                          <a:effectLst/>
                        </a:rPr>
                        <a:t> </a:t>
                      </a:r>
                      <a:r>
                        <a:rPr lang="en-US" sz="1000" i="1" dirty="0" err="1">
                          <a:effectLst/>
                        </a:rPr>
                        <a:t>islandica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522,3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3,41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03/03/2011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-8,9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0,65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effectLst/>
                        </a:rPr>
                        <a:t>Gymnodinium</a:t>
                      </a:r>
                      <a:r>
                        <a:rPr lang="en-US" sz="1000" i="1" dirty="0">
                          <a:effectLst/>
                        </a:rPr>
                        <a:t> 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77,7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3,46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03/03/2011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-8,9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</a:rPr>
                        <a:t>G</a:t>
                      </a:r>
                      <a:r>
                        <a:rPr lang="ru-RU" sz="1000" i="1">
                          <a:effectLst/>
                        </a:rPr>
                        <a:t>.</a:t>
                      </a:r>
                      <a:r>
                        <a:rPr lang="en-US" sz="1000" i="1">
                          <a:effectLst/>
                        </a:rPr>
                        <a:t>baicalense</a:t>
                      </a:r>
                      <a:endParaRPr lang="ru-RU" sz="10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03/03/2011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-8,9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effectLst/>
                        </a:rPr>
                        <a:t>Aulacoseira</a:t>
                      </a:r>
                      <a:r>
                        <a:rPr lang="en-US" sz="1000" i="1" dirty="0">
                          <a:effectLst/>
                        </a:rPr>
                        <a:t> </a:t>
                      </a:r>
                      <a:r>
                        <a:rPr lang="en-US" sz="1000" i="1" dirty="0" err="1">
                          <a:effectLst/>
                        </a:rPr>
                        <a:t>islandica</a:t>
                      </a:r>
                      <a:r>
                        <a:rPr lang="en-US" sz="1000" i="1" dirty="0">
                          <a:effectLst/>
                        </a:rPr>
                        <a:t> A. </a:t>
                      </a:r>
                      <a:r>
                        <a:rPr lang="en-US" sz="1000" i="1" dirty="0" err="1">
                          <a:effectLst/>
                        </a:rPr>
                        <a:t>baicalensis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72,9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18/03/2011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-6,6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</a:t>
                      </a:r>
                      <a:r>
                        <a:rPr lang="ru-RU" sz="1000" i="1" dirty="0">
                          <a:effectLst/>
                        </a:rPr>
                        <a:t>.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135,6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6,09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18/03/2011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-6,6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</a:t>
                      </a:r>
                      <a:r>
                        <a:rPr lang="ru-RU" sz="1000" i="1" dirty="0">
                          <a:effectLst/>
                        </a:rPr>
                        <a:t>.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170,1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7,62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18/03/2011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-6,6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effectLst/>
                        </a:rPr>
                        <a:t>Aulacoseira</a:t>
                      </a:r>
                      <a:r>
                        <a:rPr lang="en-US" sz="1000" i="1" dirty="0">
                          <a:effectLst/>
                        </a:rPr>
                        <a:t> </a:t>
                      </a:r>
                      <a:r>
                        <a:rPr lang="en-US" sz="1000" i="1" dirty="0" err="1">
                          <a:effectLst/>
                        </a:rPr>
                        <a:t>islandica</a:t>
                      </a:r>
                      <a:r>
                        <a:rPr lang="en-US" sz="1000" i="1" dirty="0">
                          <a:effectLst/>
                        </a:rPr>
                        <a:t> A. </a:t>
                      </a:r>
                      <a:r>
                        <a:rPr lang="en-US" sz="1000" i="1" dirty="0" err="1">
                          <a:effectLst/>
                        </a:rPr>
                        <a:t>baicalensis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43,8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0,93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01/04/2011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effectLst/>
                        </a:rPr>
                        <a:t>Peridinium</a:t>
                      </a:r>
                      <a:r>
                        <a:rPr lang="en-US" sz="1000" i="1" dirty="0">
                          <a:effectLst/>
                        </a:rPr>
                        <a:t> 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103,8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3,77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01/04/2011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</a:t>
                      </a:r>
                      <a:r>
                        <a:rPr lang="ru-RU" sz="1000" i="1" dirty="0">
                          <a:effectLst/>
                        </a:rPr>
                        <a:t>.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01/04/2011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</a:t>
                      </a:r>
                      <a:r>
                        <a:rPr lang="ru-RU" sz="1000" i="1" dirty="0">
                          <a:effectLst/>
                        </a:rPr>
                        <a:t>.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0,38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14/03/2012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-6,2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</a:t>
                      </a:r>
                      <a:r>
                        <a:rPr lang="ru-RU" sz="1000" i="1" dirty="0">
                          <a:effectLst/>
                        </a:rPr>
                        <a:t>.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9,35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14/03/2012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-6,2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</a:t>
                      </a:r>
                      <a:r>
                        <a:rPr lang="ru-RU" sz="1000" i="1" dirty="0">
                          <a:effectLst/>
                        </a:rPr>
                        <a:t>.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55,2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2,33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14/03/2012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-6,2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G. 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5,41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28/03/2012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0,79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</a:t>
                      </a:r>
                      <a:r>
                        <a:rPr lang="ru-RU" sz="1000" i="1" dirty="0">
                          <a:effectLst/>
                        </a:rPr>
                        <a:t>.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0,03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28/03/2012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0,83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</a:t>
                      </a:r>
                      <a:r>
                        <a:rPr lang="ru-RU" sz="1000" i="1" dirty="0">
                          <a:effectLst/>
                        </a:rPr>
                        <a:t>.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2,9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28/03/2012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G</a:t>
                      </a:r>
                      <a:r>
                        <a:rPr lang="ru-RU" sz="1000" i="1" dirty="0">
                          <a:effectLst/>
                        </a:rPr>
                        <a:t>.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263,7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10,02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08/04/2012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7,1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>
                          <a:effectLst/>
                        </a:rPr>
                        <a:t>Synedra</a:t>
                      </a:r>
                      <a:r>
                        <a:rPr lang="en-US" sz="1000" i="1" dirty="0">
                          <a:effectLst/>
                        </a:rPr>
                        <a:t> </a:t>
                      </a:r>
                      <a:r>
                        <a:rPr lang="en-US" sz="1000" i="1" dirty="0" err="1">
                          <a:effectLst/>
                        </a:rPr>
                        <a:t>acus</a:t>
                      </a:r>
                      <a:r>
                        <a:rPr lang="en-US" sz="1000" i="1" dirty="0">
                          <a:effectLst/>
                        </a:rPr>
                        <a:t>, S. ulna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62,7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0,29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08/04/2012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7,1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P</a:t>
                      </a:r>
                      <a:r>
                        <a:rPr lang="ru-RU" sz="1000" i="1" dirty="0">
                          <a:effectLst/>
                        </a:rPr>
                        <a:t>. </a:t>
                      </a:r>
                      <a:r>
                        <a:rPr lang="en-US" sz="1000" i="1" dirty="0" err="1">
                          <a:effectLst/>
                        </a:rPr>
                        <a:t>baicalense</a:t>
                      </a:r>
                      <a:r>
                        <a:rPr lang="ru-RU" sz="1000" i="1" dirty="0">
                          <a:effectLst/>
                        </a:rPr>
                        <a:t>, </a:t>
                      </a:r>
                      <a:r>
                        <a:rPr lang="en-US" sz="1000" i="1" dirty="0" err="1">
                          <a:effectLst/>
                        </a:rPr>
                        <a:t>Dinobryon</a:t>
                      </a:r>
                      <a:r>
                        <a:rPr lang="en-US" sz="1000" i="1" dirty="0">
                          <a:effectLst/>
                        </a:rPr>
                        <a:t> </a:t>
                      </a:r>
                      <a:r>
                        <a:rPr lang="en-US" sz="1000" i="1" dirty="0" err="1">
                          <a:effectLst/>
                        </a:rPr>
                        <a:t>cilindricum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08/04/2012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7,1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</a:rPr>
                        <a:t>S</a:t>
                      </a:r>
                      <a:r>
                        <a:rPr lang="ru-RU" sz="1000" i="1" dirty="0">
                          <a:effectLst/>
                        </a:rPr>
                        <a:t>. </a:t>
                      </a:r>
                      <a:r>
                        <a:rPr lang="en-US" sz="1000" i="1" dirty="0" err="1">
                          <a:effectLst/>
                        </a:rPr>
                        <a:t>acus</a:t>
                      </a:r>
                      <a:r>
                        <a:rPr lang="ru-RU" sz="1000" i="1" dirty="0">
                          <a:effectLst/>
                        </a:rPr>
                        <a:t>, </a:t>
                      </a:r>
                      <a:r>
                        <a:rPr lang="en-US" sz="1000" i="1" dirty="0">
                          <a:effectLst/>
                        </a:rPr>
                        <a:t>S</a:t>
                      </a:r>
                      <a:r>
                        <a:rPr lang="ru-RU" sz="1000" i="1" dirty="0">
                          <a:effectLst/>
                        </a:rPr>
                        <a:t>. </a:t>
                      </a:r>
                      <a:r>
                        <a:rPr lang="en-US" sz="1000" i="1" dirty="0">
                          <a:effectLst/>
                        </a:rPr>
                        <a:t>ulna</a:t>
                      </a:r>
                      <a:endParaRPr lang="ru-RU" sz="1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2,8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31" marR="57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ДОКУМЕНТЫ\МЕТАГЕНОМ\Оценка разнообразия\Кривая разрежения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302090" cy="56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093296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Оценка разнообразия подледных бактериальных сообществ. </a:t>
            </a:r>
            <a:endParaRPr lang="ru-RU" sz="1600" b="1" dirty="0" smtClean="0"/>
          </a:p>
          <a:p>
            <a:pPr algn="ctr"/>
            <a:r>
              <a:rPr lang="ru-RU" sz="1600" dirty="0" smtClean="0"/>
              <a:t>Кривые </a:t>
            </a:r>
            <a:r>
              <a:rPr lang="ru-RU" sz="1600" dirty="0"/>
              <a:t>накопления видов построены на основе OTU</a:t>
            </a:r>
            <a:r>
              <a:rPr lang="en-US" sz="1600" dirty="0"/>
              <a:t>s</a:t>
            </a:r>
            <a:r>
              <a:rPr lang="ru-RU" sz="1600" dirty="0"/>
              <a:t> с генетическим расстоянием 0,03.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4392488" cy="828010"/>
          </a:xfrm>
        </p:spPr>
        <p:txBody>
          <a:bodyPr/>
          <a:lstStyle/>
          <a:p>
            <a:r>
              <a:rPr lang="ru-RU" dirty="0"/>
              <a:t>Цель </a:t>
            </a:r>
            <a:r>
              <a:rPr lang="ru-RU" dirty="0" smtClean="0"/>
              <a:t>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147248" cy="2468488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/>
              <a:t>Изучить </a:t>
            </a:r>
            <a:r>
              <a:rPr lang="ru-RU" sz="2400" b="0" dirty="0"/>
              <a:t>динамику развития и пространственное распределение подледных </a:t>
            </a:r>
            <a:r>
              <a:rPr lang="ru-RU" sz="2400" b="0" dirty="0" smtClean="0"/>
              <a:t>микробных сообществ </a:t>
            </a:r>
            <a:r>
              <a:rPr lang="ru-RU" sz="2400" b="0" dirty="0"/>
              <a:t>Южного Байкала (западное побережье), а также с помощью метода </a:t>
            </a:r>
            <a:r>
              <a:rPr lang="ru-RU" sz="2400" b="0" dirty="0" err="1"/>
              <a:t>пиросеквенирования</a:t>
            </a:r>
            <a:r>
              <a:rPr lang="ru-RU" sz="2400" b="0" dirty="0"/>
              <a:t> участка 16</a:t>
            </a:r>
            <a:r>
              <a:rPr lang="en-US" sz="2400" b="0" dirty="0"/>
              <a:t>S</a:t>
            </a:r>
            <a:r>
              <a:rPr lang="ru-RU" sz="2400" b="0" dirty="0"/>
              <a:t> </a:t>
            </a:r>
            <a:r>
              <a:rPr lang="ru-RU" sz="2400" b="0" dirty="0" err="1"/>
              <a:t>рРНК</a:t>
            </a:r>
            <a:r>
              <a:rPr lang="ru-RU" sz="2400" b="0" dirty="0"/>
              <a:t> охарактеризовать биоразнообразие и структуру подледных бактериальных сообществ.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8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Карта-схема места отбора проб Южный Байкал,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район поселка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Большие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Коты (падь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варначка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ДОКУМЕНТЫ\СТАТЬЯ\карта\карта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 bwMode="auto">
          <a:xfrm>
            <a:off x="179513" y="1285860"/>
            <a:ext cx="4752527" cy="435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1214422"/>
            <a:ext cx="4067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Подледные пробы были  отобраны </a:t>
            </a:r>
            <a:r>
              <a:rPr lang="ru-RU" dirty="0">
                <a:latin typeface="Arial" pitchFamily="34" charset="0"/>
                <a:cs typeface="Arial" pitchFamily="34" charset="0"/>
              </a:rPr>
              <a:t>с нижней поверхности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льда в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литоральной зоне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(50 м от берега), </a:t>
            </a:r>
            <a:r>
              <a:rPr lang="ru-RU" u="sng" dirty="0" err="1" smtClean="0">
                <a:latin typeface="Arial" pitchFamily="34" charset="0"/>
                <a:cs typeface="Arial" pitchFamily="34" charset="0"/>
              </a:rPr>
              <a:t>присклоновой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 зоне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пелагиали (200 м от берега) и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глубоководной зоне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(1 км от берега) Южного Байкала, в районе поселка Большие Коты в период март-апрель</a:t>
            </a:r>
            <a:r>
              <a:rPr lang="ru-RU" dirty="0">
                <a:latin typeface="Arial" pitchFamily="34" charset="0"/>
                <a:cs typeface="Arial" pitchFamily="34" charset="0"/>
              </a:rPr>
              <a:t>, 2010-2012 гг..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Всего отобрано 20 образцов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ДОКУМЕНТЫ\ПОДЛЕДНЫЕ ПРОБЫ\ФОТО\2013\Экспедиция №1 (26-28 февраля)\Майна № 3\P22801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r="19431"/>
          <a:stretch/>
        </p:blipFill>
        <p:spPr bwMode="auto">
          <a:xfrm>
            <a:off x="5292080" y="4284225"/>
            <a:ext cx="3207984" cy="249724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2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7992888" cy="252028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 smtClean="0"/>
              <a:t>Определение видового состава сообществ и подсчет численности и биомассы микроводорослей проводили с помощью методов световой и сканирующей электронной микроскопии;</a:t>
            </a:r>
          </a:p>
          <a:p>
            <a:pPr marL="457200" indent="-457200">
              <a:buAutoNum type="arabicPeriod"/>
            </a:pPr>
            <a:r>
              <a:rPr lang="ru-RU" dirty="0" smtClean="0"/>
              <a:t>Учет </a:t>
            </a:r>
            <a:r>
              <a:rPr lang="ru-RU" dirty="0"/>
              <a:t>численности </a:t>
            </a:r>
            <a:r>
              <a:rPr lang="ru-RU" dirty="0" smtClean="0"/>
              <a:t>бактерий проводили с помощью окрашивания проб красителем </a:t>
            </a:r>
            <a:r>
              <a:rPr lang="en-US" dirty="0" smtClean="0"/>
              <a:t>DAPI </a:t>
            </a:r>
            <a:r>
              <a:rPr lang="ru-RU" dirty="0" smtClean="0"/>
              <a:t>на фильтрах и анализом методом </a:t>
            </a:r>
            <a:r>
              <a:rPr lang="ru-RU" dirty="0" err="1"/>
              <a:t>эпифлюоресцентной</a:t>
            </a:r>
            <a:r>
              <a:rPr lang="ru-RU" dirty="0"/>
              <a:t> микроскопии</a:t>
            </a:r>
            <a:r>
              <a:rPr lang="ru-RU" dirty="0" smtClean="0"/>
              <a:t>.</a:t>
            </a:r>
          </a:p>
          <a:p>
            <a:pPr marL="457200" indent="-457200">
              <a:buAutoNum type="arabicPeriod"/>
            </a:pPr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97202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I. </a:t>
            </a:r>
            <a:r>
              <a:rPr lang="ru-RU" sz="2400" dirty="0" smtClean="0"/>
              <a:t>Анализ подледных проб методами микроскопии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467544" y="3775950"/>
            <a:ext cx="8363272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II. </a:t>
            </a:r>
            <a:r>
              <a:rPr lang="ru-RU" sz="2400" dirty="0" err="1" smtClean="0"/>
              <a:t>Метагеномный</a:t>
            </a:r>
            <a:r>
              <a:rPr lang="ru-RU" sz="2400" dirty="0" smtClean="0"/>
              <a:t> Анализ подледных бактериальных сообществ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4273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Подготовка проб к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метагеномному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анализу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692696"/>
            <a:ext cx="5616624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 образцов  (по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л)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подледных сообществ, отобранных в 2011 году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628800"/>
            <a:ext cx="5616624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Осаждение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0.2 мкм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поликарбонатные фильтры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Millipore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Ireland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2564904"/>
            <a:ext cx="5616624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Выделение ДНК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(с лизоцимом, ДДС-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 очисткой фенол-хлороформом; осаждение этиловым спиртом)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3933056"/>
            <a:ext cx="6984776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Амплификация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участка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гена 16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рРНК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 универсальными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праймерами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U341F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(CCTACGGGRSGCAGCAG)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U515R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(TTACCGCGGCKGCTGVCAC)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085184"/>
            <a:ext cx="6984776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Пиросеквенирование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платформе GS FLX 454 (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Roche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США) с использованием реагентов серии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Titanium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427984" y="1412776"/>
            <a:ext cx="288032" cy="1440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427984" y="2348880"/>
            <a:ext cx="288032" cy="1440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427984" y="3429000"/>
            <a:ext cx="288032" cy="432048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27984" y="4797152"/>
            <a:ext cx="288032" cy="18002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15616" y="5949280"/>
            <a:ext cx="6984776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Анализ данных проводили при помощи программного пакета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Mothur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1.19.0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4427984" y="5697252"/>
            <a:ext cx="288032" cy="18002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8958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Метагеномный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анализ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892480" cy="5616624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err="1">
                <a:latin typeface="Arial" pitchFamily="34" charset="0"/>
                <a:cs typeface="Arial" pitchFamily="34" charset="0"/>
              </a:rPr>
              <a:t>Метагеномный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анализ полученных данных проводили при помощи программного пакета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Mothur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1.19.0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- Выравнивание, пре-кластеризация, удаление химерных последовательностей (отбирали последовательности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протяженностью более 150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п.н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- Классификация последовательностей по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таксономии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Ribosomal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Database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Project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RDP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при доверительном пороге 80%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Cole et al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., 2009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- Группировка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в оперативные таксономические единицы (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OTU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), с генетической дистанцией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0,03</a:t>
            </a: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- Альфа-разнообразие (подсчет индексов ACE, Chao1, обратного индекса Симпсона, построение кривых разрежения)</a:t>
            </a: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- Бета-разнообразие (построение диаграмм Вена, </a:t>
            </a:r>
            <a:r>
              <a:rPr lang="ru-RU" sz="1800" dirty="0"/>
              <a:t>кластерный анализ </a:t>
            </a:r>
            <a:r>
              <a:rPr lang="ru-RU" sz="1800" dirty="0" smtClean="0"/>
              <a:t>образцов </a:t>
            </a:r>
            <a:r>
              <a:rPr lang="ru-RU" sz="1800" dirty="0"/>
              <a:t>на основе матрицы </a:t>
            </a:r>
            <a:r>
              <a:rPr lang="ru-RU" sz="1800" dirty="0" smtClean="0"/>
              <a:t>OTU</a:t>
            </a:r>
            <a:r>
              <a:rPr lang="en-US" sz="1800" dirty="0"/>
              <a:t>s</a:t>
            </a:r>
            <a:r>
              <a:rPr lang="ru-RU" sz="1800" dirty="0" smtClean="0"/>
              <a:t> </a:t>
            </a:r>
            <a:r>
              <a:rPr lang="ru-RU" sz="1800" dirty="0"/>
              <a:t>и их обилия в каждом образце, используя индекс </a:t>
            </a:r>
            <a:r>
              <a:rPr lang="en-US" sz="1800" dirty="0" err="1"/>
              <a:t>Thetayc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D:\ДОКУМЕНТЫ\ПОДЛЕДНЫЕ ПРОБЫ\ФОТО\2011\03_03_2011\Станция-3\P1011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9" t="13995" r="11272" b="40527"/>
          <a:stretch>
            <a:fillRect/>
          </a:stretch>
        </p:blipFill>
        <p:spPr bwMode="auto">
          <a:xfrm>
            <a:off x="432001" y="685512"/>
            <a:ext cx="4531680" cy="254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D:\ДОКУМЕНТЫ\ПОДЛЕДНЫЕ ПРОБЫ\ФОТО\2012\Большые Коты 13-15 марта 2012\Майна 1\Image0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27281" r="11951" b="27113"/>
          <a:stretch>
            <a:fillRect/>
          </a:stretch>
        </p:blipFill>
        <p:spPr bwMode="auto">
          <a:xfrm>
            <a:off x="432001" y="3755915"/>
            <a:ext cx="4531680" cy="254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D:\ДОКУМЕНТЫ\ПОДЛЕДНЫЕ ПРОБЫ\2013\экс №1 (26-28 февраля)\майна 3\SNAP-143133-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7" t="14120" r="6589" b="6058"/>
          <a:stretch>
            <a:fillRect/>
          </a:stretch>
        </p:blipFill>
        <p:spPr bwMode="auto">
          <a:xfrm>
            <a:off x="5355361" y="685512"/>
            <a:ext cx="3019680" cy="254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D:\ДОКУМЕНТЫ\ПОДЛЕДНЫЕ ПРОБЫ\2011\СВЕТОВАЯ МИКРОСКОПИЯ 2011\16_03_2011\проба 1\SNAP-174854-0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7" t="11827" r="13773" b="14085"/>
          <a:stretch>
            <a:fillRect/>
          </a:stretch>
        </p:blipFill>
        <p:spPr bwMode="auto">
          <a:xfrm>
            <a:off x="5355361" y="3755914"/>
            <a:ext cx="3019680" cy="244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3"/>
          <p:cNvSpPr txBox="1">
            <a:spLocks noChangeArrowheads="1"/>
          </p:cNvSpPr>
          <p:nvPr/>
        </p:nvSpPr>
        <p:spPr bwMode="auto">
          <a:xfrm>
            <a:off x="326880" y="3230260"/>
            <a:ext cx="8621280" cy="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ru-RU" sz="1500" b="1" dirty="0"/>
              <a:t>Подледное сообщество с доминированием диатомовых водорослей рода </a:t>
            </a:r>
            <a:r>
              <a:rPr lang="ru-RU" sz="1500" b="1" i="1" dirty="0" err="1"/>
              <a:t>Aulacoseira</a:t>
            </a:r>
            <a:r>
              <a:rPr lang="ru-RU" sz="1500" b="1" dirty="0"/>
              <a:t> </a:t>
            </a: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326880" y="6316503"/>
            <a:ext cx="8621280" cy="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ru-RU" sz="1500" b="1" dirty="0"/>
              <a:t>Подледное сообщество с доминированием </a:t>
            </a:r>
            <a:r>
              <a:rPr lang="ru-RU" sz="1500" b="1" dirty="0" err="1" smtClean="0"/>
              <a:t>динофлагеллят</a:t>
            </a:r>
            <a:r>
              <a:rPr lang="ru-RU" sz="1500" b="1" dirty="0" smtClean="0"/>
              <a:t> </a:t>
            </a:r>
            <a:r>
              <a:rPr lang="ru-RU" sz="1500" b="1" i="1" dirty="0" err="1" smtClean="0"/>
              <a:t>Gymnodinium</a:t>
            </a:r>
            <a:r>
              <a:rPr lang="ru-RU" sz="1500" b="1" i="1" dirty="0" smtClean="0"/>
              <a:t> </a:t>
            </a:r>
            <a:r>
              <a:rPr lang="en-US" sz="1500" b="1" i="1" dirty="0" err="1" smtClean="0"/>
              <a:t>baicalense</a:t>
            </a:r>
            <a:r>
              <a:rPr lang="ru-RU" sz="1500" b="1" dirty="0" smtClean="0"/>
              <a:t> </a:t>
            </a:r>
            <a:endParaRPr lang="ru-RU" sz="1500" b="1" dirty="0"/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0" y="620706"/>
            <a:ext cx="456480" cy="47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US" sz="2500" b="1"/>
              <a:t>1.</a:t>
            </a:r>
            <a:endParaRPr lang="ru-RU" sz="2500" b="1"/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0" y="3624861"/>
            <a:ext cx="456480" cy="4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US" sz="2500" b="1"/>
              <a:t>2.</a:t>
            </a:r>
            <a:endParaRPr lang="ru-RU" sz="2500" b="1"/>
          </a:p>
        </p:txBody>
      </p:sp>
      <p:sp>
        <p:nvSpPr>
          <p:cNvPr id="4" name="TextBox 3"/>
          <p:cNvSpPr txBox="1"/>
          <p:nvPr/>
        </p:nvSpPr>
        <p:spPr>
          <a:xfrm>
            <a:off x="456480" y="44624"/>
            <a:ext cx="706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Типы подледных сообществ</a:t>
            </a:r>
            <a:endParaRPr lang="ru-RU" sz="24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ОНЯ\ИНСТИТУТ\2012\световая микроскопия\14_03_2012\точка 2т\SNAP-131125-0012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21552" r="21535" b="18048"/>
          <a:stretch>
            <a:fillRect/>
          </a:stretch>
        </p:blipFill>
        <p:spPr bwMode="auto">
          <a:xfrm>
            <a:off x="456481" y="97931"/>
            <a:ext cx="3919680" cy="280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D:\МОНЯ\ИНСТИТУТ\СВЕТОВАЯ МИКРОСКОПИЯ 2011\1_04_2011\проба 1\SNAP-152332-000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0" t="42033" r="32271" b="30586"/>
          <a:stretch>
            <a:fillRect/>
          </a:stretch>
        </p:blipFill>
        <p:spPr bwMode="auto">
          <a:xfrm>
            <a:off x="2220481" y="3364194"/>
            <a:ext cx="4180320" cy="280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D:\МОНЯ\ИНСТИТУТ\2012\световая микроскопия\14_03_2012\точка 2т\SNAP-142125-0033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1" r="4482" b="44524"/>
          <a:stretch>
            <a:fillRect/>
          </a:stretch>
        </p:blipFill>
        <p:spPr bwMode="auto">
          <a:xfrm>
            <a:off x="4407840" y="97931"/>
            <a:ext cx="4671360" cy="280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979201" y="2906225"/>
            <a:ext cx="320112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/>
            <a:r>
              <a:rPr lang="en-US" b="1" i="1" dirty="0" err="1"/>
              <a:t>Synedra</a:t>
            </a:r>
            <a:r>
              <a:rPr lang="ru-RU" b="1" i="1" dirty="0"/>
              <a:t> </a:t>
            </a:r>
            <a:r>
              <a:rPr lang="en-US" b="1" i="1" dirty="0" err="1"/>
              <a:t>acus</a:t>
            </a:r>
            <a:endParaRPr lang="ru-RU" b="1" i="1" dirty="0"/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5290561" y="2926387"/>
            <a:ext cx="320112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/>
            <a:r>
              <a:rPr lang="en-US" b="1" i="1" dirty="0"/>
              <a:t>S.</a:t>
            </a:r>
            <a:r>
              <a:rPr lang="ru-RU" b="1" i="1" dirty="0"/>
              <a:t> </a:t>
            </a:r>
            <a:r>
              <a:rPr lang="en-US" b="1" i="1" dirty="0"/>
              <a:t>ulna</a:t>
            </a:r>
            <a:endParaRPr lang="ru-RU" b="1" i="1" dirty="0"/>
          </a:p>
        </p:txBody>
      </p:sp>
      <p:sp>
        <p:nvSpPr>
          <p:cNvPr id="19463" name="Прямоугольник 8"/>
          <p:cNvSpPr>
            <a:spLocks noChangeArrowheads="1"/>
          </p:cNvSpPr>
          <p:nvPr/>
        </p:nvSpPr>
        <p:spPr bwMode="auto">
          <a:xfrm>
            <a:off x="3199680" y="6237296"/>
            <a:ext cx="2604074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b="1" i="1" dirty="0" err="1"/>
              <a:t>Peridinium</a:t>
            </a:r>
            <a:r>
              <a:rPr lang="en-US" b="1" i="1" dirty="0"/>
              <a:t> </a:t>
            </a:r>
            <a:r>
              <a:rPr lang="en-US" b="1" i="1" dirty="0" err="1"/>
              <a:t>baicalense</a:t>
            </a:r>
            <a:endParaRPr lang="ru-RU" b="1" dirty="0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0" y="31684"/>
            <a:ext cx="456480" cy="4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US" sz="2500" b="1"/>
              <a:t>3.</a:t>
            </a:r>
            <a:endParaRPr lang="ru-RU" sz="2500" b="1"/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0" y="3297947"/>
            <a:ext cx="456480" cy="4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US" sz="2500" b="1"/>
              <a:t>4.</a:t>
            </a:r>
            <a:endParaRPr lang="ru-RU" sz="2500" b="1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019C-20F8-4BB0-953A-49B75080FFE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2560</TotalTime>
  <Words>1702</Words>
  <Application>Microsoft Office PowerPoint</Application>
  <PresentationFormat>Экран (4:3)</PresentationFormat>
  <Paragraphs>422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Главная</vt:lpstr>
      <vt:lpstr>ПОДЛЕДНЫЕ МИКРОБНЫЕ СООБЩЕСТВА: ДИНАМИКА РАЗВИТИЯ, БИОРАЗНООБРАЗИЕ И СТРУКТУРА (ЮЖНЫЙ БАЙКАЛ)</vt:lpstr>
      <vt:lpstr>Презентация PowerPoint</vt:lpstr>
      <vt:lpstr>Цель работы:</vt:lpstr>
      <vt:lpstr>Карта-схема места отбора проб Южный Байкал, район поселка Большие Коты (падь варначка)</vt:lpstr>
      <vt:lpstr>I. Анализ подледных проб методами микроскопии</vt:lpstr>
      <vt:lpstr>Подготовка проб к метагеномному анализу</vt:lpstr>
      <vt:lpstr>Метагеномный анализ</vt:lpstr>
      <vt:lpstr>Презентация PowerPoint</vt:lpstr>
      <vt:lpstr>Презентация PowerPoint</vt:lpstr>
      <vt:lpstr>Презентация PowerPoint</vt:lpstr>
      <vt:lpstr>Бактерии подледного сообщества</vt:lpstr>
      <vt:lpstr>Метагеномный анализ</vt:lpstr>
      <vt:lpstr>Число последовательностей, видовое богатство и индексы видового разнообразия</vt:lpstr>
      <vt:lpstr>Таксономический состав бактерий в подледном сообществе южного Байкала</vt:lpstr>
      <vt:lpstr>Состав бактериального подледного сообщества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  <vt:lpstr>Благодарности</vt:lpstr>
      <vt:lpstr>Презентация PowerPoint</vt:lpstr>
      <vt:lpstr>Характеристика проб подледных сообществ южного Байкала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за 2012 – 2013 гг. (1й год) обучения в аспирантуре по теме: Изучение разнообразия подледных альго-бактериальных сооб</dc:title>
  <dc:creator>Aspirant</dc:creator>
  <cp:lastModifiedBy>Aspirant</cp:lastModifiedBy>
  <cp:revision>122</cp:revision>
  <dcterms:created xsi:type="dcterms:W3CDTF">2013-12-09T03:17:37Z</dcterms:created>
  <dcterms:modified xsi:type="dcterms:W3CDTF">2013-12-18T00:48:14Z</dcterms:modified>
</cp:coreProperties>
</file>